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37ECA0B-48A8-4802-9BAB-326145723792}" type="datetimeFigureOut">
              <a:rPr lang="fr-FR" smtClean="0"/>
              <a:t>21/12/2020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15098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7ECA0B-48A8-4802-9BAB-326145723792}" type="datetimeFigureOut">
              <a:rPr lang="fr-FR" smtClean="0"/>
              <a:t>21/12/2020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98019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7ECA0B-48A8-4802-9BAB-326145723792}" type="datetimeFigureOut">
              <a:rPr lang="fr-FR" smtClean="0"/>
              <a:t>21/12/2020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294379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7ECA0B-48A8-4802-9BAB-326145723792}" type="datetimeFigureOut">
              <a:rPr lang="fr-FR" smtClean="0"/>
              <a:t>21/12/2020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300792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37ECA0B-48A8-4802-9BAB-326145723792}" type="datetimeFigureOut">
              <a:rPr lang="fr-FR" smtClean="0"/>
              <a:t>21/12/2020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4127847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7ECA0B-48A8-4802-9BAB-326145723792}" type="datetimeFigureOut">
              <a:rPr lang="fr-FR" smtClean="0"/>
              <a:t>21/12/2020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514250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7ECA0B-48A8-4802-9BAB-326145723792}" type="datetimeFigureOut">
              <a:rPr lang="fr-FR" smtClean="0"/>
              <a:t>21/12/2020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3840417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37ECA0B-48A8-4802-9BAB-326145723792}" type="datetimeFigureOut">
              <a:rPr lang="fr-FR" smtClean="0"/>
              <a:t>21/12/2020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24467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7ECA0B-48A8-4802-9BAB-326145723792}" type="datetimeFigureOut">
              <a:rPr lang="fr-FR" smtClean="0"/>
              <a:t>21/12/2020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49000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7ECA0B-48A8-4802-9BAB-326145723792}" type="datetimeFigureOut">
              <a:rPr lang="fr-FR" smtClean="0"/>
              <a:t>21/12/2020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62396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7ECA0B-48A8-4802-9BAB-326145723792}" type="datetimeFigureOut">
              <a:rPr lang="fr-FR" smtClean="0"/>
              <a:t>21/12/2020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4CE692-8D6D-475C-BA6E-015D5FB7BEDB}" type="slidenum">
              <a:rPr lang="fr-FR" smtClean="0"/>
              <a:t>‹N°›</a:t>
            </a:fld>
            <a:endParaRPr lang="fr-FR"/>
          </a:p>
        </p:txBody>
      </p:sp>
    </p:spTree>
    <p:extLst>
      <p:ext uri="{BB962C8B-B14F-4D97-AF65-F5344CB8AC3E}">
        <p14:creationId xmlns:p14="http://schemas.microsoft.com/office/powerpoint/2010/main" val="424871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ECA0B-48A8-4802-9BAB-326145723792}" type="datetimeFigureOut">
              <a:rPr lang="fr-FR" smtClean="0"/>
              <a:t>21/12/2020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CE692-8D6D-475C-BA6E-015D5FB7BEDB}" type="slidenum">
              <a:rPr lang="fr-FR" smtClean="0"/>
              <a:t>‹N°›</a:t>
            </a:fld>
            <a:endParaRPr lang="fr-FR"/>
          </a:p>
        </p:txBody>
      </p:sp>
    </p:spTree>
    <p:extLst>
      <p:ext uri="{BB962C8B-B14F-4D97-AF65-F5344CB8AC3E}">
        <p14:creationId xmlns:p14="http://schemas.microsoft.com/office/powerpoint/2010/main" val="4211250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76672"/>
            <a:ext cx="7772400" cy="1470025"/>
          </a:xfrm>
        </p:spPr>
        <p:txBody>
          <a:bodyPr/>
          <a:lstStyle/>
          <a:p>
            <a:r>
              <a:rPr lang="ar-DZ" b="1" dirty="0">
                <a:solidFill>
                  <a:srgbClr val="0070C0"/>
                </a:solidFill>
              </a:rPr>
              <a:t>أولا: مفهوم الفساد</a:t>
            </a:r>
            <a:r>
              <a:rPr lang="fr-FR" dirty="0">
                <a:solidFill>
                  <a:srgbClr val="0070C0"/>
                </a:solidFill>
              </a:rPr>
              <a:t/>
            </a:r>
            <a:br>
              <a:rPr lang="fr-FR" dirty="0">
                <a:solidFill>
                  <a:srgbClr val="0070C0"/>
                </a:solidFill>
              </a:rPr>
            </a:br>
            <a:endParaRPr lang="fr-FR" dirty="0">
              <a:solidFill>
                <a:srgbClr val="0070C0"/>
              </a:solidFill>
            </a:endParaRPr>
          </a:p>
        </p:txBody>
      </p:sp>
      <p:sp>
        <p:nvSpPr>
          <p:cNvPr id="3" name="Sous-titre 2"/>
          <p:cNvSpPr>
            <a:spLocks noGrp="1"/>
          </p:cNvSpPr>
          <p:nvPr>
            <p:ph type="subTitle" idx="1"/>
          </p:nvPr>
        </p:nvSpPr>
        <p:spPr>
          <a:xfrm>
            <a:off x="1331640" y="1484784"/>
            <a:ext cx="6400800" cy="3312368"/>
          </a:xfrm>
        </p:spPr>
        <p:txBody>
          <a:bodyPr/>
          <a:lstStyle/>
          <a:p>
            <a:pPr lvl="0" rtl="1"/>
            <a:r>
              <a:rPr lang="ar-DZ" b="1" dirty="0" smtClean="0">
                <a:solidFill>
                  <a:srgbClr val="FF0000"/>
                </a:solidFill>
              </a:rPr>
              <a:t>1- تعريف </a:t>
            </a:r>
            <a:r>
              <a:rPr lang="ar-DZ" b="1" dirty="0">
                <a:solidFill>
                  <a:srgbClr val="FF0000"/>
                </a:solidFill>
              </a:rPr>
              <a:t>الفساد من زاوية قانونية.</a:t>
            </a:r>
            <a:endParaRPr lang="fr-FR" dirty="0">
              <a:solidFill>
                <a:srgbClr val="FF0000"/>
              </a:solidFill>
            </a:endParaRPr>
          </a:p>
          <a:p>
            <a:pPr rtl="1"/>
            <a:r>
              <a:rPr lang="ar-DZ" b="1" dirty="0" smtClean="0">
                <a:solidFill>
                  <a:srgbClr val="FF0000"/>
                </a:solidFill>
              </a:rPr>
              <a:t>2- تعريف </a:t>
            </a:r>
            <a:r>
              <a:rPr lang="ar-DZ" b="1" dirty="0">
                <a:solidFill>
                  <a:srgbClr val="FF0000"/>
                </a:solidFill>
              </a:rPr>
              <a:t>الفساد من زاوية إدارية.</a:t>
            </a:r>
            <a:endParaRPr lang="fr-FR" dirty="0">
              <a:solidFill>
                <a:srgbClr val="FF0000"/>
              </a:solidFill>
            </a:endParaRPr>
          </a:p>
          <a:p>
            <a:pPr rtl="1"/>
            <a:r>
              <a:rPr lang="ar-DZ" b="1" dirty="0" smtClean="0">
                <a:solidFill>
                  <a:srgbClr val="FF0000"/>
                </a:solidFill>
              </a:rPr>
              <a:t>3- </a:t>
            </a:r>
            <a:r>
              <a:rPr lang="ar-DZ" b="1" dirty="0">
                <a:solidFill>
                  <a:srgbClr val="FF0000"/>
                </a:solidFill>
              </a:rPr>
              <a:t>تعريف الفساد من زاوية اجتماعية.</a:t>
            </a:r>
            <a:endParaRPr lang="fr-FR" dirty="0">
              <a:solidFill>
                <a:srgbClr val="FF0000"/>
              </a:solidFill>
            </a:endParaRPr>
          </a:p>
          <a:p>
            <a:pPr rtl="1"/>
            <a:r>
              <a:rPr lang="ar-DZ" b="1" dirty="0">
                <a:solidFill>
                  <a:srgbClr val="FF0000"/>
                </a:solidFill>
              </a:rPr>
              <a:t>   </a:t>
            </a:r>
            <a:r>
              <a:rPr lang="ar-DZ" b="1" dirty="0" smtClean="0">
                <a:solidFill>
                  <a:srgbClr val="FF0000"/>
                </a:solidFill>
              </a:rPr>
              <a:t>4- تعريف </a:t>
            </a:r>
            <a:r>
              <a:rPr lang="ar-DZ" b="1" dirty="0">
                <a:solidFill>
                  <a:srgbClr val="FF0000"/>
                </a:solidFill>
              </a:rPr>
              <a:t>الفساد من زاوية المنظمات الدولية.</a:t>
            </a:r>
            <a:endParaRPr lang="fr-FR" dirty="0">
              <a:solidFill>
                <a:srgbClr val="FF0000"/>
              </a:solidFill>
            </a:endParaRPr>
          </a:p>
          <a:p>
            <a:endParaRPr lang="fr-FR" dirty="0"/>
          </a:p>
        </p:txBody>
      </p:sp>
    </p:spTree>
    <p:extLst>
      <p:ext uri="{BB962C8B-B14F-4D97-AF65-F5344CB8AC3E}">
        <p14:creationId xmlns:p14="http://schemas.microsoft.com/office/powerpoint/2010/main" val="3764090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a:solidFill>
            <a:schemeClr val="accent5">
              <a:lumMod val="20000"/>
              <a:lumOff val="80000"/>
            </a:schemeClr>
          </a:solidFill>
        </p:spPr>
        <p:txBody>
          <a:bodyPr/>
          <a:lstStyle/>
          <a:p>
            <a:pPr marL="0" indent="0" algn="r">
              <a:buNone/>
            </a:pPr>
            <a:r>
              <a:rPr lang="ar-DZ" b="1" dirty="0" smtClean="0">
                <a:solidFill>
                  <a:srgbClr val="FF0000"/>
                </a:solidFill>
              </a:rPr>
              <a:t>أولا</a:t>
            </a:r>
            <a:r>
              <a:rPr lang="ar-DZ" b="1" dirty="0">
                <a:solidFill>
                  <a:srgbClr val="FF0000"/>
                </a:solidFill>
              </a:rPr>
              <a:t>: مفهوم الفساد</a:t>
            </a:r>
            <a:endParaRPr lang="fr-FR" dirty="0">
              <a:solidFill>
                <a:srgbClr val="FF0000"/>
              </a:solidFill>
            </a:endParaRPr>
          </a:p>
          <a:p>
            <a:pPr marL="0" indent="0" algn="just" rtl="1">
              <a:buNone/>
            </a:pPr>
            <a:r>
              <a:rPr lang="ar-DZ" dirty="0">
                <a:solidFill>
                  <a:schemeClr val="accent5"/>
                </a:solidFill>
              </a:rPr>
              <a:t>1/ </a:t>
            </a:r>
            <a:r>
              <a:rPr lang="ar-DZ" u="sng" dirty="0">
                <a:solidFill>
                  <a:schemeClr val="accent5"/>
                </a:solidFill>
              </a:rPr>
              <a:t>لغة</a:t>
            </a:r>
            <a:r>
              <a:rPr lang="ar-DZ" dirty="0">
                <a:solidFill>
                  <a:schemeClr val="accent5"/>
                </a:solidFill>
              </a:rPr>
              <a:t>: </a:t>
            </a:r>
            <a:r>
              <a:rPr lang="ar-DZ" dirty="0">
                <a:solidFill>
                  <a:schemeClr val="accent3">
                    <a:lumMod val="50000"/>
                  </a:schemeClr>
                </a:solidFill>
              </a:rPr>
              <a:t>يقول ابن منظور في لسان العرب: الفساد نقيض الصلاح والمفسدة خلاف المصلحة والاستفساد خلاف الاستصلاح، وقالوا هذا الأمر مفسدة لكذا أي فيه </a:t>
            </a:r>
            <a:r>
              <a:rPr lang="ar-DZ" dirty="0" smtClean="0">
                <a:solidFill>
                  <a:schemeClr val="accent3">
                    <a:lumMod val="50000"/>
                  </a:schemeClr>
                </a:solidFill>
              </a:rPr>
              <a:t>فساد. </a:t>
            </a:r>
            <a:r>
              <a:rPr lang="ar-DZ" dirty="0">
                <a:solidFill>
                  <a:schemeClr val="accent3">
                    <a:lumMod val="50000"/>
                  </a:schemeClr>
                </a:solidFill>
              </a:rPr>
              <a:t>في حين يعرف الفيروز أبادي الفساد بأنه: فسد الشيء فسادًا </a:t>
            </a:r>
            <a:r>
              <a:rPr lang="ar-DZ" dirty="0" err="1">
                <a:solidFill>
                  <a:schemeClr val="accent3">
                    <a:lumMod val="50000"/>
                  </a:schemeClr>
                </a:solidFill>
              </a:rPr>
              <a:t>وفُسودًا</a:t>
            </a:r>
            <a:r>
              <a:rPr lang="ar-DZ" dirty="0">
                <a:solidFill>
                  <a:schemeClr val="accent3">
                    <a:lumMod val="50000"/>
                  </a:schemeClr>
                </a:solidFill>
              </a:rPr>
              <a:t> ضدّ صَلُحَ، والفساد أخذ المال ظلما والمفسدة ضدّ </a:t>
            </a:r>
            <a:r>
              <a:rPr lang="ar-DZ" dirty="0" smtClean="0">
                <a:solidFill>
                  <a:schemeClr val="accent3">
                    <a:lumMod val="50000"/>
                  </a:schemeClr>
                </a:solidFill>
              </a:rPr>
              <a:t>المصلحة   </a:t>
            </a:r>
            <a:r>
              <a:rPr lang="ar-DZ" dirty="0">
                <a:solidFill>
                  <a:schemeClr val="accent3">
                    <a:lumMod val="50000"/>
                  </a:schemeClr>
                </a:solidFill>
              </a:rPr>
              <a:t>واستفسد ضدّ </a:t>
            </a:r>
            <a:r>
              <a:rPr lang="ar-DZ" dirty="0" smtClean="0">
                <a:solidFill>
                  <a:schemeClr val="accent3">
                    <a:lumMod val="50000"/>
                  </a:schemeClr>
                </a:solidFill>
              </a:rPr>
              <a:t>استصلح. </a:t>
            </a:r>
            <a:endParaRPr lang="ar-DZ" dirty="0">
              <a:solidFill>
                <a:schemeClr val="accent3">
                  <a:lumMod val="50000"/>
                </a:schemeClr>
              </a:solidFill>
            </a:endParaRPr>
          </a:p>
          <a:p>
            <a:pPr marL="0" indent="0" algn="just" rtl="1">
              <a:buNone/>
            </a:pPr>
            <a:r>
              <a:rPr lang="ar-DZ" dirty="0" smtClean="0">
                <a:solidFill>
                  <a:schemeClr val="accent3">
                    <a:lumMod val="50000"/>
                  </a:schemeClr>
                </a:solidFill>
              </a:rPr>
              <a:t>   أمّا </a:t>
            </a:r>
            <a:r>
              <a:rPr lang="ar-DZ" dirty="0">
                <a:solidFill>
                  <a:schemeClr val="accent3">
                    <a:lumMod val="50000"/>
                  </a:schemeClr>
                </a:solidFill>
              </a:rPr>
              <a:t>المنجد في اللغة العربية والآداب والعلوم فيعتبر أن الفساد ضد المصلح، أي فسّد وأفسد ضدّ أصلح، نقول فاسد القوم أساء إليهم ففسدوا </a:t>
            </a:r>
            <a:r>
              <a:rPr lang="ar-DZ" dirty="0" smtClean="0">
                <a:solidFill>
                  <a:schemeClr val="accent3">
                    <a:lumMod val="50000"/>
                  </a:schemeClr>
                </a:solidFill>
              </a:rPr>
              <a:t>عليه.</a:t>
            </a:r>
            <a:endParaRPr lang="fr-FR" dirty="0">
              <a:solidFill>
                <a:schemeClr val="accent3">
                  <a:lumMod val="50000"/>
                </a:schemeClr>
              </a:solidFill>
            </a:endParaRPr>
          </a:p>
        </p:txBody>
      </p:sp>
    </p:spTree>
    <p:extLst>
      <p:ext uri="{BB962C8B-B14F-4D97-AF65-F5344CB8AC3E}">
        <p14:creationId xmlns:p14="http://schemas.microsoft.com/office/powerpoint/2010/main" val="721294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80"/>
          </a:xfrm>
          <a:solidFill>
            <a:schemeClr val="accent6">
              <a:lumMod val="20000"/>
              <a:lumOff val="80000"/>
            </a:schemeClr>
          </a:solidFill>
        </p:spPr>
        <p:txBody>
          <a:bodyPr>
            <a:normAutofit lnSpcReduction="10000"/>
          </a:bodyPr>
          <a:lstStyle/>
          <a:p>
            <a:pPr marL="0" indent="0" algn="just" rtl="1">
              <a:buNone/>
            </a:pPr>
            <a:r>
              <a:rPr lang="ar-DZ" dirty="0" smtClean="0"/>
              <a:t>   </a:t>
            </a:r>
            <a:r>
              <a:rPr lang="ar-DZ" dirty="0" smtClean="0">
                <a:solidFill>
                  <a:schemeClr val="tx2">
                    <a:lumMod val="75000"/>
                  </a:schemeClr>
                </a:solidFill>
              </a:rPr>
              <a:t>كما </a:t>
            </a:r>
            <a:r>
              <a:rPr lang="ar-DZ" dirty="0">
                <a:solidFill>
                  <a:schemeClr val="tx2">
                    <a:lumMod val="75000"/>
                  </a:schemeClr>
                </a:solidFill>
              </a:rPr>
              <a:t>يعني الفساد لغة التلف والعطب والخلل، وأيضا إلحاق الضرر بالأفراد والمجتمعات والإنسان الفاسد هو الذي لا يتحلى بالأخلاق والأمانة في تعامله مع </a:t>
            </a:r>
            <a:r>
              <a:rPr lang="ar-DZ" dirty="0" smtClean="0">
                <a:solidFill>
                  <a:schemeClr val="tx2">
                    <a:lumMod val="75000"/>
                  </a:schemeClr>
                </a:solidFill>
              </a:rPr>
              <a:t>الآخرين. </a:t>
            </a:r>
            <a:r>
              <a:rPr lang="ar-DZ" dirty="0">
                <a:solidFill>
                  <a:schemeClr val="tx2">
                    <a:lumMod val="75000"/>
                  </a:schemeClr>
                </a:solidFill>
              </a:rPr>
              <a:t>كما أن المتتبع لاستخدامات العرب لهذه اللفظة يجد أنها تطلق عادة على الطعام فيقال فسد اللحم أو اللبن أي أنتن وعطب، وعلى العهود يقال العقد أي بطل، وعلى الرجال يقال فسد الرجل أي جاوز الصواب والحكمة. وعموما يدل لفظ الفساد على أحد الأمور </a:t>
            </a:r>
            <a:r>
              <a:rPr lang="ar-DZ" dirty="0" smtClean="0">
                <a:solidFill>
                  <a:schemeClr val="tx2">
                    <a:lumMod val="75000"/>
                  </a:schemeClr>
                </a:solidFill>
              </a:rPr>
              <a:t>التالية:</a:t>
            </a:r>
          </a:p>
          <a:p>
            <a:pPr lvl="0" algn="r" rtl="1"/>
            <a:r>
              <a:rPr lang="ar-DZ" dirty="0">
                <a:solidFill>
                  <a:schemeClr val="tx2">
                    <a:lumMod val="75000"/>
                  </a:schemeClr>
                </a:solidFill>
              </a:rPr>
              <a:t>التلف والعطب.</a:t>
            </a:r>
            <a:endParaRPr lang="fr-FR" dirty="0">
              <a:solidFill>
                <a:schemeClr val="tx2">
                  <a:lumMod val="75000"/>
                </a:schemeClr>
              </a:solidFill>
            </a:endParaRPr>
          </a:p>
          <a:p>
            <a:pPr lvl="0" algn="r" rtl="1"/>
            <a:r>
              <a:rPr lang="ar-DZ" dirty="0">
                <a:solidFill>
                  <a:schemeClr val="tx2">
                    <a:lumMod val="75000"/>
                  </a:schemeClr>
                </a:solidFill>
              </a:rPr>
              <a:t>الاضطراب والخلل.</a:t>
            </a:r>
            <a:endParaRPr lang="fr-FR" dirty="0">
              <a:solidFill>
                <a:schemeClr val="tx2">
                  <a:lumMod val="75000"/>
                </a:schemeClr>
              </a:solidFill>
            </a:endParaRPr>
          </a:p>
          <a:p>
            <a:pPr lvl="0" algn="r" rtl="1"/>
            <a:r>
              <a:rPr lang="ar-DZ" dirty="0">
                <a:solidFill>
                  <a:schemeClr val="tx2">
                    <a:lumMod val="75000"/>
                  </a:schemeClr>
                </a:solidFill>
              </a:rPr>
              <a:t>الجدب والقحط.</a:t>
            </a:r>
            <a:endParaRPr lang="fr-FR" dirty="0">
              <a:solidFill>
                <a:schemeClr val="tx2">
                  <a:lumMod val="75000"/>
                </a:schemeClr>
              </a:solidFill>
            </a:endParaRPr>
          </a:p>
          <a:p>
            <a:pPr lvl="0" algn="r" rtl="1"/>
            <a:r>
              <a:rPr lang="ar-DZ" dirty="0">
                <a:solidFill>
                  <a:schemeClr val="tx2">
                    <a:lumMod val="75000"/>
                  </a:schemeClr>
                </a:solidFill>
              </a:rPr>
              <a:t>إلحاق الضرر.   </a:t>
            </a:r>
            <a:endParaRPr lang="fr-FR" dirty="0">
              <a:solidFill>
                <a:schemeClr val="tx2">
                  <a:lumMod val="75000"/>
                </a:schemeClr>
              </a:solidFill>
            </a:endParaRPr>
          </a:p>
          <a:p>
            <a:pPr marL="0" indent="0" algn="just" rtl="1">
              <a:buNone/>
            </a:pPr>
            <a:endParaRPr lang="fr-FR" dirty="0"/>
          </a:p>
        </p:txBody>
      </p:sp>
    </p:spTree>
    <p:extLst>
      <p:ext uri="{BB962C8B-B14F-4D97-AF65-F5344CB8AC3E}">
        <p14:creationId xmlns:p14="http://schemas.microsoft.com/office/powerpoint/2010/main" val="127238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57200" y="333375"/>
            <a:ext cx="8229600" cy="5792788"/>
          </a:xfrm>
          <a:solidFill>
            <a:schemeClr val="accent5">
              <a:lumMod val="20000"/>
              <a:lumOff val="80000"/>
            </a:schemeClr>
          </a:solidFill>
        </p:spPr>
        <p:txBody>
          <a:bodyPr/>
          <a:lstStyle/>
          <a:p>
            <a:pPr marL="0" indent="0" algn="just" rtl="1">
              <a:buNone/>
            </a:pPr>
            <a:r>
              <a:rPr lang="ar-DZ" dirty="0" smtClean="0"/>
              <a:t>   </a:t>
            </a:r>
            <a:r>
              <a:rPr lang="ar-DZ" dirty="0" smtClean="0">
                <a:solidFill>
                  <a:schemeClr val="accent2">
                    <a:lumMod val="75000"/>
                  </a:schemeClr>
                </a:solidFill>
              </a:rPr>
              <a:t>أمّا </a:t>
            </a:r>
            <a:r>
              <a:rPr lang="ar-DZ" dirty="0">
                <a:solidFill>
                  <a:schemeClr val="accent2">
                    <a:lumMod val="75000"/>
                  </a:schemeClr>
                </a:solidFill>
              </a:rPr>
              <a:t>قاموس التراث الأمريكي للغة الإنجليزية فيعرف الفساد </a:t>
            </a:r>
            <a:r>
              <a:rPr lang="ar-DZ" dirty="0" smtClean="0">
                <a:solidFill>
                  <a:schemeClr val="accent2">
                    <a:lumMod val="75000"/>
                  </a:schemeClr>
                </a:solidFill>
              </a:rPr>
              <a:t>         </a:t>
            </a:r>
            <a:r>
              <a:rPr lang="fr-FR" dirty="0" smtClean="0">
                <a:solidFill>
                  <a:schemeClr val="accent2">
                    <a:lumMod val="75000"/>
                  </a:schemeClr>
                </a:solidFill>
              </a:rPr>
              <a:t>Corruption </a:t>
            </a:r>
            <a:r>
              <a:rPr lang="ar-DZ" dirty="0">
                <a:solidFill>
                  <a:schemeClr val="accent2">
                    <a:lumMod val="75000"/>
                  </a:schemeClr>
                </a:solidFill>
              </a:rPr>
              <a:t>بأنه التصرف الناتج عن حالة الفساد بواسطة الرشوة، والفاسد هو الشخص الذي يأخذ رشوة فهو </a:t>
            </a:r>
            <a:r>
              <a:rPr lang="ar-DZ" dirty="0" smtClean="0">
                <a:solidFill>
                  <a:schemeClr val="accent2">
                    <a:lumMod val="75000"/>
                  </a:schemeClr>
                </a:solidFill>
              </a:rPr>
              <a:t>فاسد. </a:t>
            </a:r>
            <a:r>
              <a:rPr lang="ar-DZ" dirty="0">
                <a:solidFill>
                  <a:schemeClr val="accent2">
                    <a:lumMod val="75000"/>
                  </a:schemeClr>
                </a:solidFill>
              </a:rPr>
              <a:t>ومن جانب آخر فإن لمصطلح الفساد في اللغة الفرنسية معاني متعددة تختلف باختلاف استعمالاته، إذ يرد بمعنى وسيلة لرشوة قاض أو حاكم. </a:t>
            </a:r>
            <a:r>
              <a:rPr lang="fr-FR" dirty="0">
                <a:solidFill>
                  <a:schemeClr val="accent2">
                    <a:lumMod val="75000"/>
                  </a:schemeClr>
                </a:solidFill>
              </a:rPr>
              <a:t>Injustice</a:t>
            </a:r>
            <a:r>
              <a:rPr lang="ar-DZ" dirty="0">
                <a:solidFill>
                  <a:schemeClr val="accent2">
                    <a:lumMod val="75000"/>
                  </a:schemeClr>
                </a:solidFill>
              </a:rPr>
              <a:t> الظلم الواضح، </a:t>
            </a:r>
            <a:r>
              <a:rPr lang="fr-FR" dirty="0">
                <a:solidFill>
                  <a:schemeClr val="accent2">
                    <a:lumMod val="75000"/>
                  </a:schemeClr>
                </a:solidFill>
              </a:rPr>
              <a:t>Volerie</a:t>
            </a:r>
            <a:r>
              <a:rPr lang="ar-DZ" dirty="0">
                <a:solidFill>
                  <a:schemeClr val="accent2">
                    <a:lumMod val="75000"/>
                  </a:schemeClr>
                </a:solidFill>
              </a:rPr>
              <a:t> الاختلاس، </a:t>
            </a:r>
            <a:r>
              <a:rPr lang="fr-FR" dirty="0" err="1">
                <a:solidFill>
                  <a:schemeClr val="accent2">
                    <a:lumMod val="75000"/>
                  </a:schemeClr>
                </a:solidFill>
              </a:rPr>
              <a:t>Extortion</a:t>
            </a:r>
            <a:r>
              <a:rPr lang="fr-FR" dirty="0">
                <a:solidFill>
                  <a:schemeClr val="accent2">
                    <a:lumMod val="75000"/>
                  </a:schemeClr>
                </a:solidFill>
              </a:rPr>
              <a:t> </a:t>
            </a:r>
            <a:r>
              <a:rPr lang="ar-DZ" dirty="0">
                <a:solidFill>
                  <a:schemeClr val="accent2">
                    <a:lumMod val="75000"/>
                  </a:schemeClr>
                </a:solidFill>
              </a:rPr>
              <a:t>الابتزاز أو </a:t>
            </a:r>
            <a:r>
              <a:rPr lang="fr-FR" dirty="0">
                <a:solidFill>
                  <a:schemeClr val="accent2">
                    <a:lumMod val="75000"/>
                  </a:schemeClr>
                </a:solidFill>
              </a:rPr>
              <a:t>Violation de lois </a:t>
            </a:r>
            <a:r>
              <a:rPr lang="ar-DZ" dirty="0">
                <a:solidFill>
                  <a:schemeClr val="accent2">
                    <a:lumMod val="75000"/>
                  </a:schemeClr>
                </a:solidFill>
              </a:rPr>
              <a:t>خرق </a:t>
            </a:r>
            <a:r>
              <a:rPr lang="ar-DZ" dirty="0" smtClean="0">
                <a:solidFill>
                  <a:schemeClr val="accent2">
                    <a:lumMod val="75000"/>
                  </a:schemeClr>
                </a:solidFill>
              </a:rPr>
              <a:t>القوانين.</a:t>
            </a:r>
          </a:p>
          <a:p>
            <a:pPr marL="0" indent="0" algn="just" rtl="1">
              <a:buNone/>
            </a:pPr>
            <a:r>
              <a:rPr lang="ar-DZ" dirty="0" smtClean="0">
                <a:solidFill>
                  <a:schemeClr val="accent2">
                    <a:lumMod val="75000"/>
                  </a:schemeClr>
                </a:solidFill>
              </a:rPr>
              <a:t>   أما </a:t>
            </a:r>
            <a:r>
              <a:rPr lang="ar-DZ" dirty="0">
                <a:solidFill>
                  <a:schemeClr val="accent2">
                    <a:lumMod val="75000"/>
                  </a:schemeClr>
                </a:solidFill>
              </a:rPr>
              <a:t>الموسوعة الفرنسية فقد اعتبرت الفساد بأنه إخلال بالواجب والأمانة التي يفرضها العمل الوظيفي وهو يجلب للموظفين الممارسين له في وزاراتهم منافع خاصة من المنافع </a:t>
            </a:r>
            <a:r>
              <a:rPr lang="ar-DZ" dirty="0" smtClean="0">
                <a:solidFill>
                  <a:schemeClr val="accent2">
                    <a:lumMod val="75000"/>
                  </a:schemeClr>
                </a:solidFill>
              </a:rPr>
              <a:t>العامة.</a:t>
            </a:r>
            <a:endParaRPr lang="fr-FR" dirty="0">
              <a:solidFill>
                <a:schemeClr val="accent2">
                  <a:lumMod val="75000"/>
                </a:schemeClr>
              </a:solidFill>
            </a:endParaRPr>
          </a:p>
        </p:txBody>
      </p:sp>
    </p:spTree>
    <p:extLst>
      <p:ext uri="{BB962C8B-B14F-4D97-AF65-F5344CB8AC3E}">
        <p14:creationId xmlns:p14="http://schemas.microsoft.com/office/powerpoint/2010/main" val="250195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a:solidFill>
            <a:srgbClr val="FFFF00"/>
          </a:solidFill>
        </p:spPr>
        <p:txBody>
          <a:bodyPr>
            <a:normAutofit lnSpcReduction="10000"/>
          </a:bodyPr>
          <a:lstStyle/>
          <a:p>
            <a:pPr marL="0" indent="0" algn="just" rtl="1">
              <a:buNone/>
            </a:pPr>
            <a:r>
              <a:rPr lang="ar-DZ" u="sng" dirty="0">
                <a:solidFill>
                  <a:schemeClr val="accent5"/>
                </a:solidFill>
              </a:rPr>
              <a:t>2/ اصطلاحا: </a:t>
            </a:r>
            <a:r>
              <a:rPr lang="ar-DZ" dirty="0">
                <a:solidFill>
                  <a:schemeClr val="accent4">
                    <a:lumMod val="75000"/>
                  </a:schemeClr>
                </a:solidFill>
              </a:rPr>
              <a:t>إن تحديد المفهوم الاصطلاحي للفساد ينم على صعوبة مرتبطة بتعدد جوانبه المتعلقة به واتجاهاته </a:t>
            </a:r>
            <a:r>
              <a:rPr lang="ar-DZ" dirty="0" smtClean="0">
                <a:solidFill>
                  <a:schemeClr val="accent4">
                    <a:lumMod val="75000"/>
                  </a:schemeClr>
                </a:solidFill>
              </a:rPr>
              <a:t>المختلفة </a:t>
            </a:r>
            <a:r>
              <a:rPr lang="ar-DZ" dirty="0">
                <a:solidFill>
                  <a:schemeClr val="accent4">
                    <a:lumMod val="75000"/>
                  </a:schemeClr>
                </a:solidFill>
              </a:rPr>
              <a:t>وذلك تبعا لاختلاف الثقافات والقيم السائدة، كما يختلف باختلاف الزاوية التي ينظر إليه من خلالها المهتم ما بين رؤية سياسية أو اقتصادية أو اجتماعية أو إدارية وهو ما يبرر الاختلاف في تحديد مفهوم </a:t>
            </a:r>
            <a:r>
              <a:rPr lang="ar-DZ" dirty="0" smtClean="0">
                <a:solidFill>
                  <a:schemeClr val="accent4">
                    <a:lumMod val="75000"/>
                  </a:schemeClr>
                </a:solidFill>
              </a:rPr>
              <a:t>الفساد. </a:t>
            </a:r>
            <a:r>
              <a:rPr lang="ar-DZ" dirty="0">
                <a:solidFill>
                  <a:schemeClr val="accent4">
                    <a:lumMod val="75000"/>
                  </a:schemeClr>
                </a:solidFill>
              </a:rPr>
              <a:t>كما أنه من جانب آخر تتعدد تعريفات الفساد ما بين متشددة وأخرى متساهلة، فهو يعتبر عند المحافظين بأنه:" سلوك بيروقراطي منحرف يستهدف تحقيق منافع شخصية بطريقة غير شرعية." أما من جانب المتساهلين فهو:" سلوك إداري غير رسمي بديل للسلوك الإداري الرسمي تحتمه ظروف واقعية </a:t>
            </a:r>
            <a:r>
              <a:rPr lang="ar-DZ" dirty="0" err="1">
                <a:solidFill>
                  <a:schemeClr val="accent4">
                    <a:lumMod val="75000"/>
                  </a:schemeClr>
                </a:solidFill>
              </a:rPr>
              <a:t>وتقتضيه</a:t>
            </a:r>
            <a:r>
              <a:rPr lang="ar-DZ" dirty="0">
                <a:solidFill>
                  <a:schemeClr val="accent4">
                    <a:lumMod val="75000"/>
                  </a:schemeClr>
                </a:solidFill>
              </a:rPr>
              <a:t> ظروف التحول الاجتماعي والاقتصادي الذي تتعرض له </a:t>
            </a:r>
            <a:r>
              <a:rPr lang="ar-DZ" dirty="0" smtClean="0">
                <a:solidFill>
                  <a:schemeClr val="accent4">
                    <a:lumMod val="75000"/>
                  </a:schemeClr>
                </a:solidFill>
              </a:rPr>
              <a:t>المجتمعات</a:t>
            </a:r>
            <a:r>
              <a:rPr lang="ar-DZ" dirty="0">
                <a:solidFill>
                  <a:schemeClr val="accent4">
                    <a:lumMod val="75000"/>
                  </a:schemeClr>
                </a:solidFill>
              </a:rPr>
              <a:t>." </a:t>
            </a:r>
            <a:endParaRPr lang="fr-FR" dirty="0">
              <a:solidFill>
                <a:schemeClr val="accent4">
                  <a:lumMod val="75000"/>
                </a:schemeClr>
              </a:solidFill>
            </a:endParaRPr>
          </a:p>
        </p:txBody>
      </p:sp>
    </p:spTree>
    <p:extLst>
      <p:ext uri="{BB962C8B-B14F-4D97-AF65-F5344CB8AC3E}">
        <p14:creationId xmlns:p14="http://schemas.microsoft.com/office/powerpoint/2010/main" val="1655061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a:solidFill>
            <a:schemeClr val="accent5">
              <a:lumMod val="40000"/>
              <a:lumOff val="60000"/>
            </a:schemeClr>
          </a:solidFill>
        </p:spPr>
        <p:txBody>
          <a:bodyPr>
            <a:normAutofit fontScale="85000" lnSpcReduction="10000"/>
          </a:bodyPr>
          <a:lstStyle/>
          <a:p>
            <a:pPr marL="0" lvl="0" indent="0" algn="just" rtl="1">
              <a:buNone/>
            </a:pPr>
            <a:r>
              <a:rPr lang="ar-DZ" b="1" dirty="0" smtClean="0">
                <a:solidFill>
                  <a:srgbClr val="7030A0"/>
                </a:solidFill>
              </a:rPr>
              <a:t>أ- تعريف </a:t>
            </a:r>
            <a:r>
              <a:rPr lang="ar-DZ" b="1" dirty="0">
                <a:solidFill>
                  <a:srgbClr val="7030A0"/>
                </a:solidFill>
              </a:rPr>
              <a:t>الفساد من زاوية قانونية</a:t>
            </a:r>
            <a:endParaRPr lang="fr-FR" dirty="0">
              <a:solidFill>
                <a:srgbClr val="7030A0"/>
              </a:solidFill>
            </a:endParaRPr>
          </a:p>
          <a:p>
            <a:pPr marL="0" indent="0" algn="just" rtl="1">
              <a:buNone/>
            </a:pPr>
            <a:r>
              <a:rPr lang="ar-DZ" dirty="0" smtClean="0"/>
              <a:t>   </a:t>
            </a:r>
            <a:r>
              <a:rPr lang="ar-DZ" dirty="0" smtClean="0">
                <a:solidFill>
                  <a:schemeClr val="tx1">
                    <a:lumMod val="75000"/>
                    <a:lumOff val="25000"/>
                  </a:schemeClr>
                </a:solidFill>
              </a:rPr>
              <a:t>تتعدد </a:t>
            </a:r>
            <a:r>
              <a:rPr lang="ar-DZ" dirty="0">
                <a:solidFill>
                  <a:schemeClr val="tx1">
                    <a:lumMod val="75000"/>
                    <a:lumOff val="25000"/>
                  </a:schemeClr>
                </a:solidFill>
              </a:rPr>
              <a:t>التعريفات القانونية للفساد إلا أنها تجمع في أغلبها على حدوث انتهاك وخرق للقوانين التي تنظم عمل المؤسسات والمنظمات الإدارية العامة والخاصة، وفي هذا السياق يعرف الفساد بأنه:" تصرف وسلوك وظيفي سيئ فاسد خلاف الإصلاح هدفه الانحراف والكسب الحرام والخروج على النظام لمصلحة </a:t>
            </a:r>
            <a:r>
              <a:rPr lang="ar-DZ" dirty="0" smtClean="0">
                <a:solidFill>
                  <a:schemeClr val="tx1">
                    <a:lumMod val="75000"/>
                    <a:lumOff val="25000"/>
                  </a:schemeClr>
                </a:solidFill>
              </a:rPr>
              <a:t>شخصية." </a:t>
            </a:r>
            <a:r>
              <a:rPr lang="ar-DZ" dirty="0">
                <a:solidFill>
                  <a:schemeClr val="tx1">
                    <a:lumMod val="75000"/>
                    <a:lumOff val="25000"/>
                  </a:schemeClr>
                </a:solidFill>
              </a:rPr>
              <a:t>في حين أن هناك من يعرف الفساد بأنه:" انتهاك القوانين والانحراف عن تأدية الواجبات الرسمية في القطاع العام لتحقيق مكسب مالي </a:t>
            </a:r>
            <a:r>
              <a:rPr lang="ar-DZ" dirty="0" smtClean="0">
                <a:solidFill>
                  <a:schemeClr val="tx1">
                    <a:lumMod val="75000"/>
                    <a:lumOff val="25000"/>
                  </a:schemeClr>
                </a:solidFill>
              </a:rPr>
              <a:t>شخصي</a:t>
            </a:r>
            <a:r>
              <a:rPr lang="ar-DZ" dirty="0" smtClean="0">
                <a:solidFill>
                  <a:schemeClr val="tx1">
                    <a:lumMod val="75000"/>
                    <a:lumOff val="25000"/>
                  </a:schemeClr>
                </a:solidFill>
              </a:rPr>
              <a:t> .«</a:t>
            </a:r>
          </a:p>
          <a:p>
            <a:pPr marL="0" indent="0" algn="just" rtl="1">
              <a:buNone/>
            </a:pPr>
            <a:r>
              <a:rPr lang="ar-DZ" dirty="0" smtClean="0">
                <a:solidFill>
                  <a:schemeClr val="tx1">
                    <a:lumMod val="75000"/>
                    <a:lumOff val="25000"/>
                  </a:schemeClr>
                </a:solidFill>
              </a:rPr>
              <a:t>   ومن جانبه عرف السيد شتا علي الفساد بأنه:" استخدام السلطة العامة من أجل كسب أو ربح شخص، أو من أجل تحقيق هيبة أو مكانة اجتماعية، أو من أجل تحقيق منفعة لجماعة أو طبقة ما بالطريقة التي يترتب عليها خرق القانون أو مخالفة التشريع ومعايير السلوك الأخلاقي.</a:t>
            </a:r>
            <a:r>
              <a:rPr lang="ar-DZ" dirty="0" smtClean="0">
                <a:solidFill>
                  <a:schemeClr val="tx1">
                    <a:lumMod val="75000"/>
                    <a:lumOff val="25000"/>
                  </a:schemeClr>
                </a:solidFill>
              </a:rPr>
              <a:t> " </a:t>
            </a:r>
            <a:r>
              <a:rPr lang="ar-DZ" dirty="0">
                <a:solidFill>
                  <a:schemeClr val="tx1">
                    <a:lumMod val="75000"/>
                    <a:lumOff val="25000"/>
                  </a:schemeClr>
                </a:solidFill>
              </a:rPr>
              <a:t>كما أن هناك من يعرف الفساد بأنه:" خروج عن القانون والنظام العام وعدم الالتزام بهما من أجل تحقيق مصالح سياسية واقتصادية واجتماعية للفرد أو لجماعة </a:t>
            </a:r>
            <a:r>
              <a:rPr lang="ar-DZ" dirty="0" smtClean="0">
                <a:solidFill>
                  <a:schemeClr val="tx1">
                    <a:lumMod val="75000"/>
                    <a:lumOff val="25000"/>
                  </a:schemeClr>
                </a:solidFill>
              </a:rPr>
              <a:t>معينة.</a:t>
            </a:r>
            <a:r>
              <a:rPr lang="ar-DZ" dirty="0" smtClean="0">
                <a:solidFill>
                  <a:schemeClr val="tx1">
                    <a:lumMod val="75000"/>
                    <a:lumOff val="25000"/>
                  </a:schemeClr>
                </a:solidFill>
              </a:rPr>
              <a:t> "</a:t>
            </a:r>
            <a:r>
              <a:rPr lang="ar-DZ" dirty="0" smtClean="0">
                <a:solidFill>
                  <a:schemeClr val="tx1">
                    <a:lumMod val="75000"/>
                    <a:lumOff val="25000"/>
                  </a:schemeClr>
                </a:solidFill>
              </a:rPr>
              <a:t> </a:t>
            </a:r>
            <a:r>
              <a:rPr lang="ar-DZ" dirty="0">
                <a:solidFill>
                  <a:schemeClr val="tx1">
                    <a:lumMod val="75000"/>
                    <a:lumOff val="25000"/>
                  </a:schemeClr>
                </a:solidFill>
              </a:rPr>
              <a:t>وفي سياق ذي صلة يعرف الفساد بأنه:" كل انحراف بالسلطة العامة الممنوحة للموظفين عن الأهداف المقررة لهم </a:t>
            </a:r>
            <a:r>
              <a:rPr lang="ar-DZ" dirty="0" smtClean="0">
                <a:solidFill>
                  <a:schemeClr val="tx1">
                    <a:lumMod val="75000"/>
                    <a:lumOff val="25000"/>
                  </a:schemeClr>
                </a:solidFill>
              </a:rPr>
              <a:t>قانونا.</a:t>
            </a:r>
            <a:r>
              <a:rPr lang="ar-DZ" dirty="0" smtClean="0">
                <a:solidFill>
                  <a:schemeClr val="tx1">
                    <a:lumMod val="75000"/>
                    <a:lumOff val="25000"/>
                  </a:schemeClr>
                </a:solidFill>
              </a:rPr>
              <a:t> "</a:t>
            </a:r>
            <a:endParaRPr lang="fr-FR" dirty="0">
              <a:solidFill>
                <a:schemeClr val="tx1">
                  <a:lumMod val="75000"/>
                  <a:lumOff val="25000"/>
                </a:schemeClr>
              </a:solidFill>
            </a:endParaRPr>
          </a:p>
        </p:txBody>
      </p:sp>
    </p:spTree>
    <p:extLst>
      <p:ext uri="{BB962C8B-B14F-4D97-AF65-F5344CB8AC3E}">
        <p14:creationId xmlns:p14="http://schemas.microsoft.com/office/powerpoint/2010/main" val="295469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a:solidFill>
            <a:schemeClr val="accent2">
              <a:lumMod val="20000"/>
              <a:lumOff val="80000"/>
            </a:schemeClr>
          </a:solidFill>
        </p:spPr>
        <p:txBody>
          <a:bodyPr>
            <a:normAutofit fontScale="92500" lnSpcReduction="20000"/>
          </a:bodyPr>
          <a:lstStyle/>
          <a:p>
            <a:pPr marL="0" indent="0" algn="r">
              <a:buNone/>
            </a:pPr>
            <a:r>
              <a:rPr lang="ar-DZ" sz="2900" b="1" dirty="0">
                <a:solidFill>
                  <a:srgbClr val="7030A0"/>
                </a:solidFill>
              </a:rPr>
              <a:t>ب - تعريف الفساد من زاوية إدارية</a:t>
            </a:r>
            <a:endParaRPr lang="fr-FR" sz="2900" b="1" dirty="0">
              <a:solidFill>
                <a:srgbClr val="7030A0"/>
              </a:solidFill>
            </a:endParaRPr>
          </a:p>
          <a:p>
            <a:pPr marL="0" indent="0" algn="just" rtl="1">
              <a:buNone/>
            </a:pPr>
            <a:r>
              <a:rPr lang="ar-DZ" dirty="0" smtClean="0"/>
              <a:t>   </a:t>
            </a:r>
            <a:r>
              <a:rPr lang="ar-DZ" dirty="0" smtClean="0">
                <a:solidFill>
                  <a:schemeClr val="accent6">
                    <a:lumMod val="50000"/>
                  </a:schemeClr>
                </a:solidFill>
              </a:rPr>
              <a:t>تشير </a:t>
            </a:r>
            <a:r>
              <a:rPr lang="ar-DZ" dirty="0">
                <a:solidFill>
                  <a:schemeClr val="accent6">
                    <a:lumMod val="50000"/>
                  </a:schemeClr>
                </a:solidFill>
              </a:rPr>
              <a:t>أدبيات الفكر الإداري إلى الفساد إلى أنه:" الحالة التي يدفع بها الموظف للقيام بعمل ما نتيجة محفزات مادية أو غير مادية وغير قانونية لصالح مقدم المحفزات وبالتالي إلحاق الضرر بالمصلحة </a:t>
            </a:r>
            <a:r>
              <a:rPr lang="ar-DZ" dirty="0" smtClean="0">
                <a:solidFill>
                  <a:schemeClr val="accent6">
                    <a:lumMod val="50000"/>
                  </a:schemeClr>
                </a:solidFill>
              </a:rPr>
              <a:t>العامة.</a:t>
            </a:r>
            <a:r>
              <a:rPr lang="ar-DZ" dirty="0" smtClean="0">
                <a:solidFill>
                  <a:schemeClr val="accent6">
                    <a:lumMod val="50000"/>
                  </a:schemeClr>
                </a:solidFill>
              </a:rPr>
              <a:t> "  </a:t>
            </a:r>
            <a:r>
              <a:rPr lang="ar-DZ" dirty="0" smtClean="0">
                <a:solidFill>
                  <a:schemeClr val="accent6">
                    <a:lumMod val="50000"/>
                  </a:schemeClr>
                </a:solidFill>
              </a:rPr>
              <a:t>في </a:t>
            </a:r>
            <a:r>
              <a:rPr lang="ar-DZ" dirty="0">
                <a:solidFill>
                  <a:schemeClr val="accent6">
                    <a:lumMod val="50000"/>
                  </a:schemeClr>
                </a:solidFill>
              </a:rPr>
              <a:t>حين يرى إكرام بدر الدين بأنه لا يجب أن ننظر إلى الفساد باعتباره مجرد الخروج على القواعد القانونية السائدة في المجتمع، لأن هذا النظام القانوني يمكن أن يكون في حد ذاته فاسدا ويسمح بتقنين ممارسات الفساد، وذلك على اعتبار أن هذه القواعد من ابتكار الطبقة المسيطرة والتي يمكن أن تكون فاسدة، وبالتالي فإن المؤسسة الفاسدة يمكن أن تغري بقية المؤسسات الأخرى للالتحاق بالركب وبناء عليه يكون من المتوقع حصول تحالفات بين العناصر الفاسدة والتي تنتمي إلى مؤسسات مختلفة داخل النظام كأعضاء السلطة القضائية والتشريعية والتنفيذية وهو ما يقود إلى نشوء الفساد المؤسسي أو </a:t>
            </a:r>
            <a:r>
              <a:rPr lang="ar-DZ" dirty="0" smtClean="0">
                <a:solidFill>
                  <a:schemeClr val="accent6">
                    <a:lumMod val="50000"/>
                  </a:schemeClr>
                </a:solidFill>
              </a:rPr>
              <a:t>النظامي.</a:t>
            </a:r>
            <a:endParaRPr lang="fr-FR" dirty="0">
              <a:solidFill>
                <a:schemeClr val="accent6">
                  <a:lumMod val="50000"/>
                </a:schemeClr>
              </a:solidFill>
            </a:endParaRPr>
          </a:p>
        </p:txBody>
      </p:sp>
    </p:spTree>
    <p:extLst>
      <p:ext uri="{BB962C8B-B14F-4D97-AF65-F5344CB8AC3E}">
        <p14:creationId xmlns:p14="http://schemas.microsoft.com/office/powerpoint/2010/main" val="63097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76664"/>
          </a:xfrm>
          <a:solidFill>
            <a:schemeClr val="accent2">
              <a:lumMod val="20000"/>
              <a:lumOff val="80000"/>
            </a:schemeClr>
          </a:solidFill>
        </p:spPr>
        <p:txBody>
          <a:bodyPr>
            <a:normAutofit fontScale="77500" lnSpcReduction="20000"/>
          </a:bodyPr>
          <a:lstStyle/>
          <a:p>
            <a:pPr marL="0" indent="0" algn="r">
              <a:buNone/>
            </a:pPr>
            <a:r>
              <a:rPr lang="ar-DZ" sz="3500" b="1" dirty="0">
                <a:solidFill>
                  <a:srgbClr val="7030A0"/>
                </a:solidFill>
              </a:rPr>
              <a:t>ج - تعريف الفساد من زاوية اجتماعية</a:t>
            </a:r>
            <a:endParaRPr lang="fr-FR" sz="3500" b="1" dirty="0">
              <a:solidFill>
                <a:srgbClr val="7030A0"/>
              </a:solidFill>
            </a:endParaRPr>
          </a:p>
          <a:p>
            <a:pPr marL="0" indent="0" algn="r" rtl="1">
              <a:buNone/>
            </a:pPr>
            <a:r>
              <a:rPr lang="ar-DZ" dirty="0" smtClean="0"/>
              <a:t>   </a:t>
            </a:r>
            <a:r>
              <a:rPr lang="ar-DZ" dirty="0" smtClean="0">
                <a:solidFill>
                  <a:schemeClr val="tx2">
                    <a:lumMod val="75000"/>
                  </a:schemeClr>
                </a:solidFill>
              </a:rPr>
              <a:t>تعرف </a:t>
            </a:r>
            <a:r>
              <a:rPr lang="ar-DZ" dirty="0">
                <a:solidFill>
                  <a:schemeClr val="tx2">
                    <a:lumMod val="75000"/>
                  </a:schemeClr>
                </a:solidFill>
              </a:rPr>
              <a:t>موسوعة العلوم الاجتماعية الفساد بأنه:" سوء استخدام النفوذ العام لتحقيق أرباح خاصة". كما عرفته أيضا بأنه:" خروج عن القانون والنظام العام وعدم الالتزام بهما من أجل تحقيق مصالح سياسية واقتصادية واجتماعية للفرد أو لجماعة </a:t>
            </a:r>
            <a:r>
              <a:rPr lang="ar-DZ" dirty="0" smtClean="0">
                <a:solidFill>
                  <a:schemeClr val="tx2">
                    <a:lumMod val="75000"/>
                  </a:schemeClr>
                </a:solidFill>
              </a:rPr>
              <a:t>معينة.</a:t>
            </a:r>
            <a:r>
              <a:rPr lang="ar-DZ" dirty="0" smtClean="0">
                <a:solidFill>
                  <a:schemeClr val="tx2">
                    <a:lumMod val="75000"/>
                  </a:schemeClr>
                </a:solidFill>
              </a:rPr>
              <a:t> "  </a:t>
            </a:r>
            <a:r>
              <a:rPr lang="ar-DZ" dirty="0" smtClean="0">
                <a:solidFill>
                  <a:schemeClr val="tx2">
                    <a:lumMod val="75000"/>
                  </a:schemeClr>
                </a:solidFill>
              </a:rPr>
              <a:t>ومن </a:t>
            </a:r>
            <a:r>
              <a:rPr lang="ar-DZ" dirty="0">
                <a:solidFill>
                  <a:schemeClr val="tx2">
                    <a:lumMod val="75000"/>
                  </a:schemeClr>
                </a:solidFill>
              </a:rPr>
              <a:t>جانب أخر يعتبر الفساد عند علماء الاجتماع:" علاقة اجتماعية تتمثل في انتهاك قواعد السلوك الاجتماعي فيما يتعلق بالمصلحة </a:t>
            </a:r>
            <a:r>
              <a:rPr lang="ar-DZ" dirty="0" smtClean="0">
                <a:solidFill>
                  <a:schemeClr val="tx2">
                    <a:lumMod val="75000"/>
                  </a:schemeClr>
                </a:solidFill>
              </a:rPr>
              <a:t>العامة</a:t>
            </a:r>
            <a:r>
              <a:rPr lang="ar-DZ" dirty="0" smtClean="0">
                <a:solidFill>
                  <a:schemeClr val="tx2">
                    <a:lumMod val="75000"/>
                  </a:schemeClr>
                </a:solidFill>
              </a:rPr>
              <a:t>"</a:t>
            </a:r>
            <a:r>
              <a:rPr lang="ar-DZ" dirty="0" smtClean="0">
                <a:solidFill>
                  <a:schemeClr val="tx2">
                    <a:lumMod val="75000"/>
                  </a:schemeClr>
                </a:solidFill>
              </a:rPr>
              <a:t>.</a:t>
            </a:r>
            <a:r>
              <a:rPr lang="ar-DZ" dirty="0" smtClean="0">
                <a:solidFill>
                  <a:schemeClr val="tx2">
                    <a:lumMod val="75000"/>
                  </a:schemeClr>
                </a:solidFill>
              </a:rPr>
              <a:t>  "</a:t>
            </a:r>
            <a:r>
              <a:rPr lang="ar-DZ" dirty="0">
                <a:solidFill>
                  <a:schemeClr val="tx2">
                    <a:lumMod val="75000"/>
                  </a:schemeClr>
                </a:solidFill>
              </a:rPr>
              <a:t>وفي سياق متصل يعتبر العلامة ابن خلدون بأن الفساد يقوم على ثلاث جوانب مرتبطة ارتباطا وثيقا هي الجانب السياسي والجانب الحضاري والجانب الاقتصادي، كما يعتبر الجانب الفردي القاسم المشترك </a:t>
            </a:r>
            <a:r>
              <a:rPr lang="ar-DZ" dirty="0" smtClean="0">
                <a:solidFill>
                  <a:schemeClr val="tx2">
                    <a:lumMod val="75000"/>
                  </a:schemeClr>
                </a:solidFill>
              </a:rPr>
              <a:t>وحجر الزاوية </a:t>
            </a:r>
            <a:r>
              <a:rPr lang="ar-DZ" dirty="0">
                <a:solidFill>
                  <a:schemeClr val="tx2">
                    <a:lumMod val="75000"/>
                  </a:schemeClr>
                </a:solidFill>
              </a:rPr>
              <a:t>الذي ترتكز عليه أنماط الفساد </a:t>
            </a:r>
            <a:r>
              <a:rPr lang="ar-DZ" dirty="0" smtClean="0">
                <a:solidFill>
                  <a:schemeClr val="tx2">
                    <a:lumMod val="75000"/>
                  </a:schemeClr>
                </a:solidFill>
              </a:rPr>
              <a:t>المختلفة. </a:t>
            </a:r>
          </a:p>
          <a:p>
            <a:pPr marL="0" indent="0" algn="r" rtl="1">
              <a:buNone/>
            </a:pPr>
            <a:r>
              <a:rPr lang="ar-DZ" dirty="0">
                <a:solidFill>
                  <a:schemeClr val="tx2">
                    <a:lumMod val="75000"/>
                  </a:schemeClr>
                </a:solidFill>
              </a:rPr>
              <a:t> </a:t>
            </a:r>
            <a:r>
              <a:rPr lang="ar-DZ" dirty="0" smtClean="0">
                <a:solidFill>
                  <a:schemeClr val="tx2">
                    <a:lumMod val="75000"/>
                  </a:schemeClr>
                </a:solidFill>
              </a:rPr>
              <a:t>  كما </a:t>
            </a:r>
            <a:r>
              <a:rPr lang="ar-DZ" dirty="0">
                <a:solidFill>
                  <a:schemeClr val="tx2">
                    <a:lumMod val="75000"/>
                  </a:schemeClr>
                </a:solidFill>
              </a:rPr>
              <a:t>أن هناك من يعرف الفساد بأنه:" القصور القيمي عند الأفراد الذي يجعلهم غير قادرين على تقديم الالتزامات الشخصية الذاتية المجردة التي تخدم المصلحة </a:t>
            </a:r>
            <a:r>
              <a:rPr lang="ar-DZ" dirty="0" smtClean="0">
                <a:solidFill>
                  <a:schemeClr val="tx2">
                    <a:lumMod val="75000"/>
                  </a:schemeClr>
                </a:solidFill>
              </a:rPr>
              <a:t>العامة</a:t>
            </a:r>
            <a:r>
              <a:rPr lang="ar-DZ" dirty="0" smtClean="0">
                <a:solidFill>
                  <a:schemeClr val="tx2">
                    <a:lumMod val="75000"/>
                  </a:schemeClr>
                </a:solidFill>
              </a:rPr>
              <a:t>"</a:t>
            </a:r>
            <a:r>
              <a:rPr lang="ar-DZ" dirty="0" smtClean="0">
                <a:solidFill>
                  <a:schemeClr val="tx2">
                    <a:lumMod val="75000"/>
                  </a:schemeClr>
                </a:solidFill>
              </a:rPr>
              <a:t>. </a:t>
            </a:r>
            <a:r>
              <a:rPr lang="ar-DZ" dirty="0">
                <a:solidFill>
                  <a:schemeClr val="tx2">
                    <a:lumMod val="75000"/>
                  </a:schemeClr>
                </a:solidFill>
              </a:rPr>
              <a:t>أما صامويل </a:t>
            </a:r>
            <a:r>
              <a:rPr lang="ar-DZ" dirty="0" err="1">
                <a:solidFill>
                  <a:schemeClr val="tx2">
                    <a:lumMod val="75000"/>
                  </a:schemeClr>
                </a:solidFill>
              </a:rPr>
              <a:t>هانتغتون</a:t>
            </a:r>
            <a:r>
              <a:rPr lang="ar-DZ" dirty="0">
                <a:solidFill>
                  <a:schemeClr val="tx2">
                    <a:lumMod val="75000"/>
                  </a:schemeClr>
                </a:solidFill>
              </a:rPr>
              <a:t> </a:t>
            </a:r>
            <a:r>
              <a:rPr lang="en-US" dirty="0">
                <a:solidFill>
                  <a:schemeClr val="tx2">
                    <a:lumMod val="75000"/>
                  </a:schemeClr>
                </a:solidFill>
              </a:rPr>
              <a:t>Samuel Huntington </a:t>
            </a:r>
            <a:r>
              <a:rPr lang="ar-DZ" dirty="0" smtClean="0">
                <a:solidFill>
                  <a:schemeClr val="tx2">
                    <a:lumMod val="75000"/>
                  </a:schemeClr>
                </a:solidFill>
              </a:rPr>
              <a:t> </a:t>
            </a:r>
            <a:r>
              <a:rPr lang="ar-SA" dirty="0" smtClean="0">
                <a:solidFill>
                  <a:schemeClr val="tx2">
                    <a:lumMod val="75000"/>
                  </a:schemeClr>
                </a:solidFill>
              </a:rPr>
              <a:t>فيغرف </a:t>
            </a:r>
            <a:r>
              <a:rPr lang="ar-SA" dirty="0">
                <a:solidFill>
                  <a:schemeClr val="tx2">
                    <a:lumMod val="75000"/>
                  </a:schemeClr>
                </a:solidFill>
              </a:rPr>
              <a:t>الفساد بأنه:" أحد المعايير الدالة على غياب المؤسسة السياسية الفعّالة خلال فترة التحديث الواسعة التي شهدها عصرنا الحالي ومن ثم لا يمكن اعتبار الفساد ناتجا عن السلوك المنحرف عن السلوك القويم فقط، بل يكون أيضا ناتجا عن انحراف الأعراف والقيم ذاتها عن أنماط السلوك </a:t>
            </a:r>
            <a:r>
              <a:rPr lang="ar-SA" dirty="0" smtClean="0">
                <a:solidFill>
                  <a:schemeClr val="tx2">
                    <a:lumMod val="75000"/>
                  </a:schemeClr>
                </a:solidFill>
              </a:rPr>
              <a:t>القائمة</a:t>
            </a:r>
            <a:r>
              <a:rPr lang="ar-DZ" dirty="0" smtClean="0">
                <a:solidFill>
                  <a:schemeClr val="tx2">
                    <a:lumMod val="75000"/>
                  </a:schemeClr>
                </a:solidFill>
              </a:rPr>
              <a:t>.</a:t>
            </a:r>
            <a:r>
              <a:rPr lang="ar-DZ" dirty="0" smtClean="0">
                <a:solidFill>
                  <a:schemeClr val="tx2">
                    <a:lumMod val="75000"/>
                  </a:schemeClr>
                </a:solidFill>
              </a:rPr>
              <a:t> "</a:t>
            </a:r>
            <a:endParaRPr lang="fr-FR" dirty="0">
              <a:solidFill>
                <a:schemeClr val="tx2">
                  <a:lumMod val="75000"/>
                </a:schemeClr>
              </a:solidFill>
            </a:endParaRPr>
          </a:p>
        </p:txBody>
      </p:sp>
    </p:spTree>
    <p:extLst>
      <p:ext uri="{BB962C8B-B14F-4D97-AF65-F5344CB8AC3E}">
        <p14:creationId xmlns:p14="http://schemas.microsoft.com/office/powerpoint/2010/main" val="93399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20679"/>
          </a:xfrm>
          <a:solidFill>
            <a:schemeClr val="accent2">
              <a:lumMod val="20000"/>
              <a:lumOff val="80000"/>
            </a:schemeClr>
          </a:solidFill>
        </p:spPr>
        <p:txBody>
          <a:bodyPr>
            <a:normAutofit fontScale="62500" lnSpcReduction="20000"/>
          </a:bodyPr>
          <a:lstStyle/>
          <a:p>
            <a:pPr marL="0" indent="0" algn="r">
              <a:buNone/>
            </a:pPr>
            <a:r>
              <a:rPr lang="ar-DZ" sz="4300" b="1" dirty="0">
                <a:solidFill>
                  <a:srgbClr val="7030A0"/>
                </a:solidFill>
              </a:rPr>
              <a:t>د - تعريف الفساد من زاوية المنظمات الدولية</a:t>
            </a:r>
            <a:endParaRPr lang="fr-FR" sz="4300" b="1" dirty="0">
              <a:solidFill>
                <a:srgbClr val="7030A0"/>
              </a:solidFill>
            </a:endParaRPr>
          </a:p>
          <a:p>
            <a:pPr marL="0" indent="0" algn="r">
              <a:buNone/>
            </a:pPr>
            <a:r>
              <a:rPr lang="ar-DZ" dirty="0" smtClean="0"/>
              <a:t>   </a:t>
            </a:r>
            <a:r>
              <a:rPr lang="ar-DZ" sz="3700" dirty="0" smtClean="0">
                <a:solidFill>
                  <a:srgbClr val="002060"/>
                </a:solidFill>
              </a:rPr>
              <a:t>عرفت </a:t>
            </a:r>
            <a:r>
              <a:rPr lang="ar-DZ" sz="3700" dirty="0">
                <a:solidFill>
                  <a:srgbClr val="002060"/>
                </a:solidFill>
              </a:rPr>
              <a:t>منظمة الشفافية الدولية الفساد بأنه:" إساءة استعمال السلطة التي أؤتمن عليها الشخص لتحقيق مصالح شخصية</a:t>
            </a:r>
            <a:r>
              <a:rPr lang="ar-DZ" sz="3700" dirty="0" smtClean="0">
                <a:solidFill>
                  <a:srgbClr val="002060"/>
                </a:solidFill>
              </a:rPr>
              <a:t>:" </a:t>
            </a:r>
            <a:r>
              <a:rPr lang="ar-DZ" sz="3700" dirty="0">
                <a:solidFill>
                  <a:srgbClr val="002060"/>
                </a:solidFill>
              </a:rPr>
              <a:t>وهو تقريبا يشير إلى نفس مضمون التعريف الذي أوردته هيئة الأمم المتحدة عندما أوردت في أحد تقاريرها بأن الفساد هو:" سوء استخدام السلطة العامة للحصول على مكاسب شخصية مع </a:t>
            </a:r>
            <a:r>
              <a:rPr lang="ar-DZ" sz="3700" dirty="0" smtClean="0">
                <a:solidFill>
                  <a:srgbClr val="002060"/>
                </a:solidFill>
              </a:rPr>
              <a:t>الإضرار </a:t>
            </a:r>
            <a:r>
              <a:rPr lang="ar-DZ" sz="3700" dirty="0">
                <a:solidFill>
                  <a:srgbClr val="002060"/>
                </a:solidFill>
              </a:rPr>
              <a:t>بالمصلحة </a:t>
            </a:r>
            <a:r>
              <a:rPr lang="ar-DZ" sz="3700" dirty="0" smtClean="0">
                <a:solidFill>
                  <a:srgbClr val="002060"/>
                </a:solidFill>
              </a:rPr>
              <a:t>العامة.</a:t>
            </a:r>
            <a:r>
              <a:rPr lang="ar-DZ" sz="3700" dirty="0" smtClean="0">
                <a:solidFill>
                  <a:srgbClr val="002060"/>
                </a:solidFill>
              </a:rPr>
              <a:t> "</a:t>
            </a:r>
            <a:r>
              <a:rPr lang="ar-DZ" sz="3700" dirty="0" smtClean="0">
                <a:solidFill>
                  <a:srgbClr val="002060"/>
                </a:solidFill>
              </a:rPr>
              <a:t> </a:t>
            </a:r>
            <a:r>
              <a:rPr lang="ar-DZ" sz="3700" dirty="0">
                <a:solidFill>
                  <a:srgbClr val="002060"/>
                </a:solidFill>
              </a:rPr>
              <a:t>ومن جانب آخر عرف البنك الدولي الفساد بأنه:" إساءة استعمال الوظيفة العامة للكسب </a:t>
            </a:r>
            <a:r>
              <a:rPr lang="ar-DZ" sz="3700" dirty="0" smtClean="0">
                <a:solidFill>
                  <a:srgbClr val="002060"/>
                </a:solidFill>
              </a:rPr>
              <a:t>الخاص.</a:t>
            </a:r>
            <a:r>
              <a:rPr lang="ar-DZ" sz="3700" dirty="0" smtClean="0">
                <a:solidFill>
                  <a:srgbClr val="002060"/>
                </a:solidFill>
              </a:rPr>
              <a:t> "</a:t>
            </a:r>
            <a:r>
              <a:rPr lang="ar-DZ" sz="3700" dirty="0" smtClean="0">
                <a:solidFill>
                  <a:srgbClr val="002060"/>
                </a:solidFill>
              </a:rPr>
              <a:t> </a:t>
            </a:r>
          </a:p>
          <a:p>
            <a:pPr marL="0" indent="0" algn="r">
              <a:buNone/>
            </a:pPr>
            <a:r>
              <a:rPr lang="ar-DZ" sz="3700" dirty="0" smtClean="0">
                <a:solidFill>
                  <a:srgbClr val="002060"/>
                </a:solidFill>
              </a:rPr>
              <a:t>   في </a:t>
            </a:r>
            <a:r>
              <a:rPr lang="ar-DZ" sz="3700" dirty="0">
                <a:solidFill>
                  <a:srgbClr val="002060"/>
                </a:solidFill>
              </a:rPr>
              <a:t>حين وضع صندوق النقد الدولي في تقريره الصادر سنة 1996 تعريفا للفساد جاء فيه بأنه:" سوء استعمال الوظيفة العامة من أجل الحصول مكسب خاص، فالفساد يحدث عادة عندما يقوم موظف بقبول أو طلب أو ابتزاز أو رشوة لتسهيل عقد أو إجراء لمناقصة عامة كما يتم عندما يقوم وكلاء أو وسطاء لشركات أو أعمال خاصة بتقديم رشاوى للاستفادة من سياسات أو إجراءات عامة للتغلب على منافسين أو تحقيق أرباح خارج إطار القوانين، كما يمكن ـن يحدث الفساد عن طريق استغلال الوظيفة العامة دون اللجوء إلى الرشوة وذلك بتعيين الأقارب أو اختلاس أموال </a:t>
            </a:r>
            <a:r>
              <a:rPr lang="ar-DZ" sz="3700" dirty="0" smtClean="0">
                <a:solidFill>
                  <a:srgbClr val="002060"/>
                </a:solidFill>
              </a:rPr>
              <a:t>الدولة مباشرة.</a:t>
            </a:r>
            <a:r>
              <a:rPr lang="ar-DZ" sz="3700" dirty="0" smtClean="0">
                <a:solidFill>
                  <a:srgbClr val="002060"/>
                </a:solidFill>
              </a:rPr>
              <a:t> «</a:t>
            </a:r>
          </a:p>
          <a:p>
            <a:pPr marL="0" indent="0" algn="r">
              <a:buNone/>
            </a:pPr>
            <a:r>
              <a:rPr lang="ar-DZ" sz="3700" dirty="0" smtClean="0">
                <a:solidFill>
                  <a:srgbClr val="002060"/>
                </a:solidFill>
              </a:rPr>
              <a:t>   من </a:t>
            </a:r>
            <a:r>
              <a:rPr lang="ar-DZ" sz="3700" dirty="0">
                <a:solidFill>
                  <a:srgbClr val="002060"/>
                </a:solidFill>
              </a:rPr>
              <a:t>خلال ما سبق يمكن وضع تعريف إجرائي للفساد على النحو التالي:" هو كل تصرف وسلوك منحرف يقوم به الفرد سواء أكان في وظيفة عامة أو خاصة يتنافى مع الأطر القانونية والمعايير الأخلاقية الصحيحة من أجل الحصول على منافع شخصية سواء أكانت مادية أو معنوية، بما يؤدي في النهاية إلى الإضرار بالمصلحة العامة".</a:t>
            </a:r>
            <a:endParaRPr lang="fr-FR" sz="3700" dirty="0">
              <a:solidFill>
                <a:srgbClr val="002060"/>
              </a:solidFill>
            </a:endParaRPr>
          </a:p>
          <a:p>
            <a:pPr marL="0" indent="0" algn="r">
              <a:buNone/>
            </a:pPr>
            <a:endParaRPr lang="ar-DZ" b="1" dirty="0" smtClean="0"/>
          </a:p>
        </p:txBody>
      </p:sp>
    </p:spTree>
    <p:extLst>
      <p:ext uri="{BB962C8B-B14F-4D97-AF65-F5344CB8AC3E}">
        <p14:creationId xmlns:p14="http://schemas.microsoft.com/office/powerpoint/2010/main" val="5282967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1170</Words>
  <Application>Microsoft Office PowerPoint</Application>
  <PresentationFormat>Affichage à l'écran (4:3)</PresentationFormat>
  <Paragraphs>28</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أولا: مفهوم الفساد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أولا: مفهوم الفساد</dc:title>
  <dc:creator>LATITUDE</dc:creator>
  <cp:lastModifiedBy>LATITUDE</cp:lastModifiedBy>
  <cp:revision>5</cp:revision>
  <dcterms:created xsi:type="dcterms:W3CDTF">2020-12-21T19:15:04Z</dcterms:created>
  <dcterms:modified xsi:type="dcterms:W3CDTF">2020-12-21T20:00:36Z</dcterms:modified>
</cp:coreProperties>
</file>