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56"/>
  </p:notesMasterIdLst>
  <p:handoutMasterIdLst>
    <p:handoutMasterId r:id="rId57"/>
  </p:handoutMasterIdLst>
  <p:sldIdLst>
    <p:sldId id="453" r:id="rId2"/>
    <p:sldId id="454" r:id="rId3"/>
    <p:sldId id="455" r:id="rId4"/>
    <p:sldId id="456" r:id="rId5"/>
    <p:sldId id="458" r:id="rId6"/>
    <p:sldId id="457" r:id="rId7"/>
    <p:sldId id="459" r:id="rId8"/>
    <p:sldId id="460" r:id="rId9"/>
    <p:sldId id="462" r:id="rId10"/>
    <p:sldId id="464" r:id="rId11"/>
    <p:sldId id="465" r:id="rId12"/>
    <p:sldId id="477" r:id="rId13"/>
    <p:sldId id="495" r:id="rId14"/>
    <p:sldId id="478" r:id="rId15"/>
    <p:sldId id="479" r:id="rId16"/>
    <p:sldId id="480" r:id="rId17"/>
    <p:sldId id="496" r:id="rId18"/>
    <p:sldId id="481" r:id="rId19"/>
    <p:sldId id="497" r:id="rId20"/>
    <p:sldId id="498" r:id="rId21"/>
    <p:sldId id="525" r:id="rId22"/>
    <p:sldId id="482" r:id="rId23"/>
    <p:sldId id="499" r:id="rId24"/>
    <p:sldId id="483" r:id="rId25"/>
    <p:sldId id="500" r:id="rId26"/>
    <p:sldId id="484" r:id="rId27"/>
    <p:sldId id="501" r:id="rId28"/>
    <p:sldId id="485" r:id="rId29"/>
    <p:sldId id="502" r:id="rId30"/>
    <p:sldId id="503" r:id="rId31"/>
    <p:sldId id="504" r:id="rId32"/>
    <p:sldId id="506" r:id="rId33"/>
    <p:sldId id="505" r:id="rId34"/>
    <p:sldId id="520" r:id="rId35"/>
    <p:sldId id="486" r:id="rId36"/>
    <p:sldId id="508" r:id="rId37"/>
    <p:sldId id="509" r:id="rId38"/>
    <p:sldId id="510" r:id="rId39"/>
    <p:sldId id="511" r:id="rId40"/>
    <p:sldId id="512" r:id="rId41"/>
    <p:sldId id="515" r:id="rId42"/>
    <p:sldId id="516" r:id="rId43"/>
    <p:sldId id="517" r:id="rId44"/>
    <p:sldId id="518" r:id="rId45"/>
    <p:sldId id="519" r:id="rId46"/>
    <p:sldId id="521" r:id="rId47"/>
    <p:sldId id="527" r:id="rId48"/>
    <p:sldId id="528" r:id="rId49"/>
    <p:sldId id="529" r:id="rId50"/>
    <p:sldId id="530" r:id="rId51"/>
    <p:sldId id="531" r:id="rId52"/>
    <p:sldId id="532" r:id="rId53"/>
    <p:sldId id="534" r:id="rId54"/>
    <p:sldId id="533" r:id="rId55"/>
  </p:sldIdLst>
  <p:sldSz cx="9144000" cy="6858000" type="screen4x3"/>
  <p:notesSz cx="6991350" cy="9282113"/>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6633"/>
    <a:srgbClr val="666633"/>
    <a:srgbClr val="336600"/>
    <a:srgbClr val="FFFF00"/>
    <a:srgbClr val="B2B2B2"/>
    <a:srgbClr val="FF3300"/>
    <a:srgbClr val="FFFF66"/>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617" autoAdjust="0"/>
  </p:normalViewPr>
  <p:slideViewPr>
    <p:cSldViewPr>
      <p:cViewPr varScale="1">
        <p:scale>
          <a:sx n="77" d="100"/>
          <a:sy n="77" d="100"/>
        </p:scale>
        <p:origin x="-139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10"/>
    </p:cViewPr>
  </p:sorterViewPr>
  <p:notesViewPr>
    <p:cSldViewPr>
      <p:cViewPr varScale="1">
        <p:scale>
          <a:sx n="27" d="100"/>
          <a:sy n="27" d="100"/>
        </p:scale>
        <p:origin x="-1284" y="-90"/>
      </p:cViewPr>
      <p:guideLst>
        <p:guide orient="horz" pos="2924"/>
        <p:guide pos="220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4" Type="http://schemas.openxmlformats.org/officeDocument/2006/relationships/image" Target="../media/image14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43.wmf"/><Relationship Id="rId1" Type="http://schemas.openxmlformats.org/officeDocument/2006/relationships/image" Target="../media/image1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95613" cy="4508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defRPr>
            </a:lvl1pPr>
          </a:lstStyle>
          <a:p>
            <a:r>
              <a:rPr lang="fr-FR"/>
              <a:t>Marc Thomas, Génie mécanique</a:t>
            </a:r>
          </a:p>
        </p:txBody>
      </p:sp>
      <p:sp>
        <p:nvSpPr>
          <p:cNvPr id="14339" name="Rectangle 3"/>
          <p:cNvSpPr>
            <a:spLocks noGrp="1" noChangeArrowheads="1"/>
          </p:cNvSpPr>
          <p:nvPr>
            <p:ph type="dt" sz="quarter" idx="1"/>
          </p:nvPr>
        </p:nvSpPr>
        <p:spPr bwMode="auto">
          <a:xfrm>
            <a:off x="3995738" y="0"/>
            <a:ext cx="2995612" cy="4508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fr-FR"/>
          </a:p>
        </p:txBody>
      </p:sp>
      <p:sp>
        <p:nvSpPr>
          <p:cNvPr id="14340" name="Rectangle 4"/>
          <p:cNvSpPr>
            <a:spLocks noGrp="1" noChangeArrowheads="1"/>
          </p:cNvSpPr>
          <p:nvPr>
            <p:ph type="ftr" sz="quarter" idx="2"/>
          </p:nvPr>
        </p:nvSpPr>
        <p:spPr bwMode="auto">
          <a:xfrm>
            <a:off x="0" y="8805863"/>
            <a:ext cx="2995613" cy="45085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defRPr>
            </a:lvl1pPr>
          </a:lstStyle>
          <a:p>
            <a:r>
              <a:rPr lang="fr-FR"/>
              <a:t>MEC 523 Chapitre 7 Les excitations arbitraires</a:t>
            </a:r>
          </a:p>
        </p:txBody>
      </p:sp>
      <p:sp>
        <p:nvSpPr>
          <p:cNvPr id="14341" name="Rectangle 5"/>
          <p:cNvSpPr>
            <a:spLocks noGrp="1" noChangeArrowheads="1"/>
          </p:cNvSpPr>
          <p:nvPr>
            <p:ph type="sldNum" sz="quarter" idx="3"/>
          </p:nvPr>
        </p:nvSpPr>
        <p:spPr bwMode="auto">
          <a:xfrm>
            <a:off x="3995738" y="8805863"/>
            <a:ext cx="2995612" cy="45085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CDEDE09E-E1A0-429C-A862-6D93D7125956}" type="slidenum">
              <a:rPr lang="fr-F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kumimoji="1" sz="1200">
                <a:latin typeface="Times New Roman" pitchFamily="18" charset="0"/>
              </a:defRPr>
            </a:lvl1pPr>
          </a:lstStyle>
          <a:p>
            <a:endParaRPr lang="fr-CA"/>
          </a:p>
        </p:txBody>
      </p:sp>
      <p:sp>
        <p:nvSpPr>
          <p:cNvPr id="132099" name="Rectangle 3"/>
          <p:cNvSpPr>
            <a:spLocks noGrp="1" noChangeArrowheads="1"/>
          </p:cNvSpPr>
          <p:nvPr>
            <p:ph type="dt" idx="1"/>
          </p:nvPr>
        </p:nvSpPr>
        <p:spPr bwMode="auto">
          <a:xfrm>
            <a:off x="3960813" y="0"/>
            <a:ext cx="3028950"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1" sz="1200">
                <a:latin typeface="Times New Roman" pitchFamily="18" charset="0"/>
              </a:defRPr>
            </a:lvl1pPr>
          </a:lstStyle>
          <a:p>
            <a:endParaRPr lang="fr-CA"/>
          </a:p>
        </p:txBody>
      </p:sp>
      <p:sp>
        <p:nvSpPr>
          <p:cNvPr id="132100" name="Rectangle 4"/>
          <p:cNvSpPr>
            <a:spLocks noGrp="1" noRot="1" noChangeAspect="1" noChangeArrowheads="1" noTextEdit="1"/>
          </p:cNvSpPr>
          <p:nvPr>
            <p:ph type="sldImg" idx="2"/>
          </p:nvPr>
        </p:nvSpPr>
        <p:spPr bwMode="auto">
          <a:xfrm>
            <a:off x="1176338" y="696913"/>
            <a:ext cx="4638675" cy="3479800"/>
          </a:xfrm>
          <a:prstGeom prst="rect">
            <a:avLst/>
          </a:prstGeom>
          <a:noFill/>
          <a:ln w="9525">
            <a:solidFill>
              <a:srgbClr val="000000"/>
            </a:solidFill>
            <a:miter lim="800000"/>
            <a:headEnd/>
            <a:tailEnd/>
          </a:ln>
          <a:effectLst/>
        </p:spPr>
      </p:sp>
      <p:sp>
        <p:nvSpPr>
          <p:cNvPr id="132101" name="Rectangle 5"/>
          <p:cNvSpPr>
            <a:spLocks noGrp="1" noChangeArrowheads="1"/>
          </p:cNvSpPr>
          <p:nvPr>
            <p:ph type="body" sz="quarter" idx="3"/>
          </p:nvPr>
        </p:nvSpPr>
        <p:spPr bwMode="auto">
          <a:xfrm>
            <a:off x="698500" y="4408488"/>
            <a:ext cx="5594350" cy="4176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32102" name="Rectangle 6"/>
          <p:cNvSpPr>
            <a:spLocks noGrp="1" noChangeArrowheads="1"/>
          </p:cNvSpPr>
          <p:nvPr>
            <p:ph type="ftr" sz="quarter" idx="4"/>
          </p:nvPr>
        </p:nvSpPr>
        <p:spPr bwMode="auto">
          <a:xfrm>
            <a:off x="0" y="8816975"/>
            <a:ext cx="302895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kumimoji="1" sz="1200">
                <a:latin typeface="Times New Roman" pitchFamily="18" charset="0"/>
              </a:defRPr>
            </a:lvl1pPr>
          </a:lstStyle>
          <a:p>
            <a:endParaRPr lang="fr-CA"/>
          </a:p>
        </p:txBody>
      </p:sp>
      <p:sp>
        <p:nvSpPr>
          <p:cNvPr id="132103" name="Rectangle 7"/>
          <p:cNvSpPr>
            <a:spLocks noGrp="1" noChangeArrowheads="1"/>
          </p:cNvSpPr>
          <p:nvPr>
            <p:ph type="sldNum" sz="quarter" idx="5"/>
          </p:nvPr>
        </p:nvSpPr>
        <p:spPr bwMode="auto">
          <a:xfrm>
            <a:off x="3960813" y="8816975"/>
            <a:ext cx="3028950"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1" sz="1200">
                <a:latin typeface="Times New Roman" pitchFamily="18" charset="0"/>
              </a:defRPr>
            </a:lvl1pPr>
          </a:lstStyle>
          <a:p>
            <a:fld id="{30A46052-CDB3-4D8E-BA29-EA0CF743CED8}" type="slidenum">
              <a:rPr lang="fr-CA"/>
              <a:pPr/>
              <a:t>‹#›</a:t>
            </a:fld>
            <a:endParaRPr lang="fr-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3BE9AC-F193-4EDD-BC56-DA42F5588299}" type="slidenum">
              <a:rPr lang="fr-CA"/>
              <a:pPr/>
              <a:t>2</a:t>
            </a:fld>
            <a:endParaRPr lang="fr-CA"/>
          </a:p>
        </p:txBody>
      </p:sp>
      <p:sp>
        <p:nvSpPr>
          <p:cNvPr id="570370" name="Rectangle 2"/>
          <p:cNvSpPr>
            <a:spLocks noGrp="1" noRot="1" noChangeAspect="1" noChangeArrowheads="1" noTextEdit="1"/>
          </p:cNvSpPr>
          <p:nvPr>
            <p:ph type="sldImg"/>
          </p:nvPr>
        </p:nvSpPr>
        <p:spPr>
          <a:xfrm>
            <a:off x="1176338" y="696913"/>
            <a:ext cx="4640262" cy="3479800"/>
          </a:xfrm>
          <a:ln/>
        </p:spPr>
      </p:sp>
      <p:sp>
        <p:nvSpPr>
          <p:cNvPr id="57037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1121A-F351-4A2E-BFEC-88755DF8FA13}" type="slidenum">
              <a:rPr lang="fr-CA"/>
              <a:pPr/>
              <a:t>11</a:t>
            </a:fld>
            <a:endParaRPr lang="fr-CA"/>
          </a:p>
        </p:txBody>
      </p:sp>
      <p:sp>
        <p:nvSpPr>
          <p:cNvPr id="637954" name="Rectangle 2"/>
          <p:cNvSpPr>
            <a:spLocks noGrp="1" noRot="1" noChangeAspect="1" noChangeArrowheads="1" noTextEdit="1"/>
          </p:cNvSpPr>
          <p:nvPr>
            <p:ph type="sldImg"/>
          </p:nvPr>
        </p:nvSpPr>
        <p:spPr>
          <a:xfrm>
            <a:off x="1176338" y="696913"/>
            <a:ext cx="4640262" cy="3479800"/>
          </a:xfrm>
          <a:ln/>
        </p:spPr>
      </p:sp>
      <p:sp>
        <p:nvSpPr>
          <p:cNvPr id="63795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3FDC97-4DCB-4212-AC2E-5EB064DCBA3A}" type="slidenum">
              <a:rPr lang="fr-CA"/>
              <a:pPr/>
              <a:t>12</a:t>
            </a:fld>
            <a:endParaRPr lang="fr-CA"/>
          </a:p>
        </p:txBody>
      </p:sp>
      <p:sp>
        <p:nvSpPr>
          <p:cNvPr id="662530" name="Rectangle 2"/>
          <p:cNvSpPr>
            <a:spLocks noGrp="1" noRot="1" noChangeAspect="1" noChangeArrowheads="1" noTextEdit="1"/>
          </p:cNvSpPr>
          <p:nvPr>
            <p:ph type="sldImg"/>
          </p:nvPr>
        </p:nvSpPr>
        <p:spPr>
          <a:xfrm>
            <a:off x="1176338" y="696913"/>
            <a:ext cx="4640262" cy="3479800"/>
          </a:xfrm>
          <a:ln/>
        </p:spPr>
      </p:sp>
      <p:sp>
        <p:nvSpPr>
          <p:cNvPr id="66253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9C811-E332-4DC9-856E-9445D75B0CB4}" type="slidenum">
              <a:rPr lang="fr-CA"/>
              <a:pPr/>
              <a:t>13</a:t>
            </a:fld>
            <a:endParaRPr lang="fr-CA"/>
          </a:p>
        </p:txBody>
      </p:sp>
      <p:sp>
        <p:nvSpPr>
          <p:cNvPr id="699394" name="Rectangle 2"/>
          <p:cNvSpPr>
            <a:spLocks noGrp="1" noRot="1" noChangeAspect="1" noChangeArrowheads="1" noTextEdit="1"/>
          </p:cNvSpPr>
          <p:nvPr>
            <p:ph type="sldImg"/>
          </p:nvPr>
        </p:nvSpPr>
        <p:spPr>
          <a:xfrm>
            <a:off x="1176338" y="696913"/>
            <a:ext cx="4640262" cy="3479800"/>
          </a:xfrm>
          <a:ln/>
        </p:spPr>
      </p:sp>
      <p:sp>
        <p:nvSpPr>
          <p:cNvPr id="69939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4E597D-7887-48D3-A23E-4E9EA1CB8988}" type="slidenum">
              <a:rPr lang="fr-CA"/>
              <a:pPr/>
              <a:t>14</a:t>
            </a:fld>
            <a:endParaRPr lang="fr-CA"/>
          </a:p>
        </p:txBody>
      </p:sp>
      <p:sp>
        <p:nvSpPr>
          <p:cNvPr id="664578" name="Rectangle 2"/>
          <p:cNvSpPr>
            <a:spLocks noGrp="1" noRot="1" noChangeAspect="1" noChangeArrowheads="1" noTextEdit="1"/>
          </p:cNvSpPr>
          <p:nvPr>
            <p:ph type="sldImg"/>
          </p:nvPr>
        </p:nvSpPr>
        <p:spPr>
          <a:xfrm>
            <a:off x="1176338" y="696913"/>
            <a:ext cx="4640262" cy="3479800"/>
          </a:xfrm>
          <a:ln/>
        </p:spPr>
      </p:sp>
      <p:sp>
        <p:nvSpPr>
          <p:cNvPr id="664579" name="Rectangle 3"/>
          <p:cNvSpPr>
            <a:spLocks noGrp="1" noChangeArrowheads="1"/>
          </p:cNvSpPr>
          <p:nvPr>
            <p:ph type="body" idx="1"/>
          </p:nvPr>
        </p:nvSpPr>
        <p:spPr/>
        <p:txBody>
          <a:bodyPr/>
          <a:lstStyle/>
          <a:p>
            <a:endParaRPr lang="fr-CA" noProof="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23066-B2EA-4914-AA20-CA6A2634C5D6}" type="slidenum">
              <a:rPr lang="fr-CA"/>
              <a:pPr/>
              <a:t>15</a:t>
            </a:fld>
            <a:endParaRPr lang="fr-CA"/>
          </a:p>
        </p:txBody>
      </p:sp>
      <p:sp>
        <p:nvSpPr>
          <p:cNvPr id="666626" name="Rectangle 2"/>
          <p:cNvSpPr>
            <a:spLocks noGrp="1" noRot="1" noChangeAspect="1" noChangeArrowheads="1" noTextEdit="1"/>
          </p:cNvSpPr>
          <p:nvPr>
            <p:ph type="sldImg"/>
          </p:nvPr>
        </p:nvSpPr>
        <p:spPr>
          <a:xfrm>
            <a:off x="1176338" y="696913"/>
            <a:ext cx="4640262" cy="3479800"/>
          </a:xfrm>
          <a:ln/>
        </p:spPr>
      </p:sp>
      <p:sp>
        <p:nvSpPr>
          <p:cNvPr id="66662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63DE9-D34A-4B45-87D3-4532A71589BE}" type="slidenum">
              <a:rPr lang="fr-CA"/>
              <a:pPr/>
              <a:t>16</a:t>
            </a:fld>
            <a:endParaRPr lang="fr-CA"/>
          </a:p>
        </p:txBody>
      </p:sp>
      <p:sp>
        <p:nvSpPr>
          <p:cNvPr id="668674" name="Rectangle 2"/>
          <p:cNvSpPr>
            <a:spLocks noGrp="1" noRot="1" noChangeAspect="1" noChangeArrowheads="1" noTextEdit="1"/>
          </p:cNvSpPr>
          <p:nvPr>
            <p:ph type="sldImg"/>
          </p:nvPr>
        </p:nvSpPr>
        <p:spPr>
          <a:xfrm>
            <a:off x="1176338" y="696913"/>
            <a:ext cx="4640262" cy="3479800"/>
          </a:xfrm>
          <a:ln/>
        </p:spPr>
      </p:sp>
      <p:sp>
        <p:nvSpPr>
          <p:cNvPr id="668675" name="Rectangle 3"/>
          <p:cNvSpPr>
            <a:spLocks noGrp="1" noChangeArrowheads="1"/>
          </p:cNvSpPr>
          <p:nvPr>
            <p:ph type="body" idx="1"/>
          </p:nvPr>
        </p:nvSpPr>
        <p:spPr/>
        <p:txBody>
          <a:bodyPr/>
          <a:lstStyle/>
          <a:p>
            <a:endParaRPr lang="fr-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851E0-910F-4FBE-9514-3AD82751A1D0}" type="slidenum">
              <a:rPr lang="fr-CA"/>
              <a:pPr/>
              <a:t>17</a:t>
            </a:fld>
            <a:endParaRPr lang="fr-CA"/>
          </a:p>
        </p:txBody>
      </p:sp>
      <p:sp>
        <p:nvSpPr>
          <p:cNvPr id="701442" name="Rectangle 2"/>
          <p:cNvSpPr>
            <a:spLocks noGrp="1" noRot="1" noChangeAspect="1" noChangeArrowheads="1" noTextEdit="1"/>
          </p:cNvSpPr>
          <p:nvPr>
            <p:ph type="sldImg"/>
          </p:nvPr>
        </p:nvSpPr>
        <p:spPr>
          <a:xfrm>
            <a:off x="1176338" y="696913"/>
            <a:ext cx="4640262" cy="3479800"/>
          </a:xfrm>
          <a:ln/>
        </p:spPr>
      </p:sp>
      <p:sp>
        <p:nvSpPr>
          <p:cNvPr id="701443"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8A146-3474-4751-8841-EC9CA29169A8}" type="slidenum">
              <a:rPr lang="fr-CA"/>
              <a:pPr/>
              <a:t>18</a:t>
            </a:fld>
            <a:endParaRPr lang="fr-CA"/>
          </a:p>
        </p:txBody>
      </p:sp>
      <p:sp>
        <p:nvSpPr>
          <p:cNvPr id="670722" name="Rectangle 2"/>
          <p:cNvSpPr>
            <a:spLocks noGrp="1" noRot="1" noChangeAspect="1" noChangeArrowheads="1" noTextEdit="1"/>
          </p:cNvSpPr>
          <p:nvPr>
            <p:ph type="sldImg"/>
          </p:nvPr>
        </p:nvSpPr>
        <p:spPr>
          <a:xfrm>
            <a:off x="1176338" y="696913"/>
            <a:ext cx="4640262" cy="3479800"/>
          </a:xfrm>
          <a:ln/>
        </p:spPr>
      </p:sp>
      <p:sp>
        <p:nvSpPr>
          <p:cNvPr id="670723" name="Rectangle 3"/>
          <p:cNvSpPr>
            <a:spLocks noGrp="1" noChangeArrowheads="1"/>
          </p:cNvSpPr>
          <p:nvPr>
            <p:ph type="body" idx="1"/>
          </p:nvPr>
        </p:nvSpPr>
        <p:spPr/>
        <p:txBody>
          <a:bodyPr/>
          <a:lstStyle/>
          <a:p>
            <a:endParaRPr lang="fr-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E18C0-E312-4988-AAEF-4C2BB12C9131}" type="slidenum">
              <a:rPr lang="fr-CA"/>
              <a:pPr/>
              <a:t>19</a:t>
            </a:fld>
            <a:endParaRPr lang="fr-CA"/>
          </a:p>
        </p:txBody>
      </p:sp>
      <p:sp>
        <p:nvSpPr>
          <p:cNvPr id="703490" name="Rectangle 2"/>
          <p:cNvSpPr>
            <a:spLocks noGrp="1" noRot="1" noChangeAspect="1" noChangeArrowheads="1" noTextEdit="1"/>
          </p:cNvSpPr>
          <p:nvPr>
            <p:ph type="sldImg"/>
          </p:nvPr>
        </p:nvSpPr>
        <p:spPr>
          <a:xfrm>
            <a:off x="1176338" y="696913"/>
            <a:ext cx="4640262" cy="3479800"/>
          </a:xfrm>
          <a:ln/>
        </p:spPr>
      </p:sp>
      <p:sp>
        <p:nvSpPr>
          <p:cNvPr id="70349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E0985-BCCD-41BA-B5B5-0DB830A96300}" type="slidenum">
              <a:rPr lang="fr-CA"/>
              <a:pPr/>
              <a:t>20</a:t>
            </a:fld>
            <a:endParaRPr lang="fr-CA"/>
          </a:p>
        </p:txBody>
      </p:sp>
      <p:sp>
        <p:nvSpPr>
          <p:cNvPr id="705538" name="Rectangle 2"/>
          <p:cNvSpPr>
            <a:spLocks noGrp="1" noRot="1" noChangeAspect="1" noChangeArrowheads="1" noTextEdit="1"/>
          </p:cNvSpPr>
          <p:nvPr>
            <p:ph type="sldImg"/>
          </p:nvPr>
        </p:nvSpPr>
        <p:spPr>
          <a:xfrm>
            <a:off x="1176338" y="696913"/>
            <a:ext cx="4640262" cy="3479800"/>
          </a:xfrm>
          <a:ln/>
        </p:spPr>
      </p:sp>
      <p:sp>
        <p:nvSpPr>
          <p:cNvPr id="705539"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B3DA0A-674C-40A6-B7B0-4E30CD5E5944}" type="slidenum">
              <a:rPr lang="fr-CA"/>
              <a:pPr/>
              <a:t>3</a:t>
            </a:fld>
            <a:endParaRPr lang="fr-CA"/>
          </a:p>
        </p:txBody>
      </p:sp>
      <p:sp>
        <p:nvSpPr>
          <p:cNvPr id="572418" name="Rectangle 2"/>
          <p:cNvSpPr>
            <a:spLocks noGrp="1" noRot="1" noChangeAspect="1" noChangeArrowheads="1" noTextEdit="1"/>
          </p:cNvSpPr>
          <p:nvPr>
            <p:ph type="sldImg"/>
          </p:nvPr>
        </p:nvSpPr>
        <p:spPr>
          <a:xfrm>
            <a:off x="1176338" y="696913"/>
            <a:ext cx="4640262" cy="3479800"/>
          </a:xfrm>
          <a:ln/>
        </p:spPr>
      </p:sp>
      <p:sp>
        <p:nvSpPr>
          <p:cNvPr id="572419"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248AF-CBA2-4DA3-BF9E-5FF347D41E87}" type="slidenum">
              <a:rPr lang="fr-CA"/>
              <a:pPr/>
              <a:t>21</a:t>
            </a:fld>
            <a:endParaRPr lang="fr-CA"/>
          </a:p>
        </p:txBody>
      </p:sp>
      <p:sp>
        <p:nvSpPr>
          <p:cNvPr id="760834" name="Rectangle 2"/>
          <p:cNvSpPr>
            <a:spLocks noGrp="1" noRot="1" noChangeAspect="1" noChangeArrowheads="1" noTextEdit="1"/>
          </p:cNvSpPr>
          <p:nvPr>
            <p:ph type="sldImg"/>
          </p:nvPr>
        </p:nvSpPr>
        <p:spPr>
          <a:xfrm>
            <a:off x="1176338" y="696913"/>
            <a:ext cx="4640262" cy="3479800"/>
          </a:xfrm>
          <a:ln/>
        </p:spPr>
      </p:sp>
      <p:sp>
        <p:nvSpPr>
          <p:cNvPr id="76083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C8C5B-27A5-46D5-B388-03035EE09984}" type="slidenum">
              <a:rPr lang="fr-CA"/>
              <a:pPr/>
              <a:t>22</a:t>
            </a:fld>
            <a:endParaRPr lang="fr-CA"/>
          </a:p>
        </p:txBody>
      </p:sp>
      <p:sp>
        <p:nvSpPr>
          <p:cNvPr id="672770" name="Rectangle 2"/>
          <p:cNvSpPr>
            <a:spLocks noGrp="1" noRot="1" noChangeAspect="1" noChangeArrowheads="1" noTextEdit="1"/>
          </p:cNvSpPr>
          <p:nvPr>
            <p:ph type="sldImg"/>
          </p:nvPr>
        </p:nvSpPr>
        <p:spPr>
          <a:xfrm>
            <a:off x="1176338" y="696913"/>
            <a:ext cx="4640262" cy="3479800"/>
          </a:xfrm>
          <a:ln/>
        </p:spPr>
      </p:sp>
      <p:sp>
        <p:nvSpPr>
          <p:cNvPr id="67277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E065D-AAAA-491F-8735-622B80776356}" type="slidenum">
              <a:rPr lang="fr-CA"/>
              <a:pPr/>
              <a:t>23</a:t>
            </a:fld>
            <a:endParaRPr lang="fr-CA"/>
          </a:p>
        </p:txBody>
      </p:sp>
      <p:sp>
        <p:nvSpPr>
          <p:cNvPr id="707586" name="Rectangle 2"/>
          <p:cNvSpPr>
            <a:spLocks noGrp="1" noRot="1" noChangeAspect="1" noChangeArrowheads="1" noTextEdit="1"/>
          </p:cNvSpPr>
          <p:nvPr>
            <p:ph type="sldImg"/>
          </p:nvPr>
        </p:nvSpPr>
        <p:spPr>
          <a:xfrm>
            <a:off x="1176338" y="696913"/>
            <a:ext cx="4640262" cy="3479800"/>
          </a:xfrm>
          <a:ln/>
        </p:spPr>
      </p:sp>
      <p:sp>
        <p:nvSpPr>
          <p:cNvPr id="70758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479CF-EFAF-45AD-B19D-38E95CBEFAFE}" type="slidenum">
              <a:rPr lang="fr-CA"/>
              <a:pPr/>
              <a:t>24</a:t>
            </a:fld>
            <a:endParaRPr lang="fr-CA"/>
          </a:p>
        </p:txBody>
      </p:sp>
      <p:sp>
        <p:nvSpPr>
          <p:cNvPr id="674818" name="Rectangle 2"/>
          <p:cNvSpPr>
            <a:spLocks noGrp="1" noRot="1" noChangeAspect="1" noChangeArrowheads="1" noTextEdit="1"/>
          </p:cNvSpPr>
          <p:nvPr>
            <p:ph type="sldImg"/>
          </p:nvPr>
        </p:nvSpPr>
        <p:spPr>
          <a:xfrm>
            <a:off x="1176338" y="696913"/>
            <a:ext cx="4640262" cy="3479800"/>
          </a:xfrm>
          <a:ln/>
        </p:spPr>
      </p:sp>
      <p:sp>
        <p:nvSpPr>
          <p:cNvPr id="674819"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216D3-EF15-44E0-B978-B5008EECDFEC}" type="slidenum">
              <a:rPr lang="fr-CA"/>
              <a:pPr/>
              <a:t>25</a:t>
            </a:fld>
            <a:endParaRPr lang="fr-CA"/>
          </a:p>
        </p:txBody>
      </p:sp>
      <p:sp>
        <p:nvSpPr>
          <p:cNvPr id="709634" name="Rectangle 2"/>
          <p:cNvSpPr>
            <a:spLocks noGrp="1" noRot="1" noChangeAspect="1" noChangeArrowheads="1" noTextEdit="1"/>
          </p:cNvSpPr>
          <p:nvPr>
            <p:ph type="sldImg"/>
          </p:nvPr>
        </p:nvSpPr>
        <p:spPr>
          <a:xfrm>
            <a:off x="1176338" y="696913"/>
            <a:ext cx="4640262" cy="3479800"/>
          </a:xfrm>
          <a:ln/>
        </p:spPr>
      </p:sp>
      <p:sp>
        <p:nvSpPr>
          <p:cNvPr id="70963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5FE02-F29F-49E3-B8BF-D5DBD50418A8}" type="slidenum">
              <a:rPr lang="fr-CA"/>
              <a:pPr/>
              <a:t>26</a:t>
            </a:fld>
            <a:endParaRPr lang="fr-CA"/>
          </a:p>
        </p:txBody>
      </p:sp>
      <p:sp>
        <p:nvSpPr>
          <p:cNvPr id="676866" name="Rectangle 2"/>
          <p:cNvSpPr>
            <a:spLocks noGrp="1" noRot="1" noChangeAspect="1" noChangeArrowheads="1" noTextEdit="1"/>
          </p:cNvSpPr>
          <p:nvPr>
            <p:ph type="sldImg"/>
          </p:nvPr>
        </p:nvSpPr>
        <p:spPr>
          <a:xfrm>
            <a:off x="1176338" y="696913"/>
            <a:ext cx="4640262" cy="3479800"/>
          </a:xfrm>
          <a:ln/>
        </p:spPr>
      </p:sp>
      <p:sp>
        <p:nvSpPr>
          <p:cNvPr id="67686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A25CD-9895-46FE-A9CC-CD2E07799706}" type="slidenum">
              <a:rPr lang="fr-CA"/>
              <a:pPr/>
              <a:t>27</a:t>
            </a:fld>
            <a:endParaRPr lang="fr-CA"/>
          </a:p>
        </p:txBody>
      </p:sp>
      <p:sp>
        <p:nvSpPr>
          <p:cNvPr id="711682" name="Rectangle 2"/>
          <p:cNvSpPr>
            <a:spLocks noGrp="1" noRot="1" noChangeAspect="1" noChangeArrowheads="1" noTextEdit="1"/>
          </p:cNvSpPr>
          <p:nvPr>
            <p:ph type="sldImg"/>
          </p:nvPr>
        </p:nvSpPr>
        <p:spPr>
          <a:xfrm>
            <a:off x="1176338" y="696913"/>
            <a:ext cx="4640262" cy="3479800"/>
          </a:xfrm>
          <a:ln/>
        </p:spPr>
      </p:sp>
      <p:sp>
        <p:nvSpPr>
          <p:cNvPr id="711683"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1D749-992B-46ED-85DA-6E49871CDC6A}" type="slidenum">
              <a:rPr lang="fr-CA"/>
              <a:pPr/>
              <a:t>28</a:t>
            </a:fld>
            <a:endParaRPr lang="fr-CA"/>
          </a:p>
        </p:txBody>
      </p:sp>
      <p:sp>
        <p:nvSpPr>
          <p:cNvPr id="678914" name="Rectangle 2"/>
          <p:cNvSpPr>
            <a:spLocks noGrp="1" noRot="1" noChangeAspect="1" noChangeArrowheads="1" noTextEdit="1"/>
          </p:cNvSpPr>
          <p:nvPr>
            <p:ph type="sldImg"/>
          </p:nvPr>
        </p:nvSpPr>
        <p:spPr>
          <a:xfrm>
            <a:off x="1176338" y="696913"/>
            <a:ext cx="4640262" cy="3479800"/>
          </a:xfrm>
          <a:ln/>
        </p:spPr>
      </p:sp>
      <p:sp>
        <p:nvSpPr>
          <p:cNvPr id="67891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18B82-A7D1-4F8E-A1A0-37D7D04BD55F}" type="slidenum">
              <a:rPr lang="fr-CA"/>
              <a:pPr/>
              <a:t>29</a:t>
            </a:fld>
            <a:endParaRPr lang="fr-CA"/>
          </a:p>
        </p:txBody>
      </p:sp>
      <p:sp>
        <p:nvSpPr>
          <p:cNvPr id="713730" name="Rectangle 2"/>
          <p:cNvSpPr>
            <a:spLocks noGrp="1" noRot="1" noChangeAspect="1" noChangeArrowheads="1" noTextEdit="1"/>
          </p:cNvSpPr>
          <p:nvPr>
            <p:ph type="sldImg"/>
          </p:nvPr>
        </p:nvSpPr>
        <p:spPr>
          <a:xfrm>
            <a:off x="1176338" y="696913"/>
            <a:ext cx="4640262" cy="3479800"/>
          </a:xfrm>
          <a:ln/>
        </p:spPr>
      </p:sp>
      <p:sp>
        <p:nvSpPr>
          <p:cNvPr id="71373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15F0C-C77E-41EA-B318-A484523ACDDC}" type="slidenum">
              <a:rPr lang="fr-CA"/>
              <a:pPr/>
              <a:t>30</a:t>
            </a:fld>
            <a:endParaRPr lang="fr-CA"/>
          </a:p>
        </p:txBody>
      </p:sp>
      <p:sp>
        <p:nvSpPr>
          <p:cNvPr id="715778" name="Rectangle 2"/>
          <p:cNvSpPr>
            <a:spLocks noGrp="1" noRot="1" noChangeAspect="1" noChangeArrowheads="1" noTextEdit="1"/>
          </p:cNvSpPr>
          <p:nvPr>
            <p:ph type="sldImg"/>
          </p:nvPr>
        </p:nvSpPr>
        <p:spPr>
          <a:xfrm>
            <a:off x="1176338" y="696913"/>
            <a:ext cx="4640262" cy="3479800"/>
          </a:xfrm>
          <a:ln/>
        </p:spPr>
      </p:sp>
      <p:sp>
        <p:nvSpPr>
          <p:cNvPr id="715779"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2F0E0-8A75-4B14-A7C6-D294DFC37A88}" type="slidenum">
              <a:rPr lang="fr-CA"/>
              <a:pPr/>
              <a:t>4</a:t>
            </a:fld>
            <a:endParaRPr lang="fr-CA"/>
          </a:p>
        </p:txBody>
      </p:sp>
      <p:sp>
        <p:nvSpPr>
          <p:cNvPr id="574466" name="Rectangle 2"/>
          <p:cNvSpPr>
            <a:spLocks noGrp="1" noRot="1" noChangeAspect="1" noChangeArrowheads="1" noTextEdit="1"/>
          </p:cNvSpPr>
          <p:nvPr>
            <p:ph type="sldImg"/>
          </p:nvPr>
        </p:nvSpPr>
        <p:spPr>
          <a:xfrm>
            <a:off x="1176338" y="696913"/>
            <a:ext cx="4640262" cy="3479800"/>
          </a:xfrm>
          <a:ln/>
        </p:spPr>
      </p:sp>
      <p:sp>
        <p:nvSpPr>
          <p:cNvPr id="57446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B1D5E-58D7-4D3B-AA21-631F7C6DF285}" type="slidenum">
              <a:rPr lang="fr-CA"/>
              <a:pPr/>
              <a:t>31</a:t>
            </a:fld>
            <a:endParaRPr lang="fr-CA"/>
          </a:p>
        </p:txBody>
      </p:sp>
      <p:sp>
        <p:nvSpPr>
          <p:cNvPr id="717826" name="Rectangle 2"/>
          <p:cNvSpPr>
            <a:spLocks noGrp="1" noRot="1" noChangeAspect="1" noChangeArrowheads="1" noTextEdit="1"/>
          </p:cNvSpPr>
          <p:nvPr>
            <p:ph type="sldImg"/>
          </p:nvPr>
        </p:nvSpPr>
        <p:spPr>
          <a:xfrm>
            <a:off x="1176338" y="696913"/>
            <a:ext cx="4640262" cy="3479800"/>
          </a:xfrm>
          <a:ln/>
        </p:spPr>
      </p:sp>
      <p:sp>
        <p:nvSpPr>
          <p:cNvPr id="71782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ED67AD-A7A5-42A3-9541-16B49D5AD34D}" type="slidenum">
              <a:rPr lang="fr-CA"/>
              <a:pPr/>
              <a:t>32</a:t>
            </a:fld>
            <a:endParaRPr lang="fr-CA"/>
          </a:p>
        </p:txBody>
      </p:sp>
      <p:sp>
        <p:nvSpPr>
          <p:cNvPr id="721922" name="Rectangle 2"/>
          <p:cNvSpPr>
            <a:spLocks noGrp="1" noRot="1" noChangeAspect="1" noChangeArrowheads="1" noTextEdit="1"/>
          </p:cNvSpPr>
          <p:nvPr>
            <p:ph type="sldImg"/>
          </p:nvPr>
        </p:nvSpPr>
        <p:spPr>
          <a:xfrm>
            <a:off x="1176338" y="696913"/>
            <a:ext cx="4640262" cy="3479800"/>
          </a:xfrm>
          <a:ln/>
        </p:spPr>
      </p:sp>
      <p:sp>
        <p:nvSpPr>
          <p:cNvPr id="721923"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24BC7-50A0-4D1A-BCB5-D7C8BD57D644}" type="slidenum">
              <a:rPr lang="fr-CA"/>
              <a:pPr/>
              <a:t>33</a:t>
            </a:fld>
            <a:endParaRPr lang="fr-CA"/>
          </a:p>
        </p:txBody>
      </p:sp>
      <p:sp>
        <p:nvSpPr>
          <p:cNvPr id="719874" name="Rectangle 2"/>
          <p:cNvSpPr>
            <a:spLocks noGrp="1" noRot="1" noChangeAspect="1" noChangeArrowheads="1" noTextEdit="1"/>
          </p:cNvSpPr>
          <p:nvPr>
            <p:ph type="sldImg"/>
          </p:nvPr>
        </p:nvSpPr>
        <p:spPr>
          <a:xfrm>
            <a:off x="1176338" y="696913"/>
            <a:ext cx="4640262" cy="3479800"/>
          </a:xfrm>
          <a:ln/>
        </p:spPr>
      </p:sp>
      <p:sp>
        <p:nvSpPr>
          <p:cNvPr id="71987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1FB4E3-DCE3-4BE2-8386-D861CF555F5F}" type="slidenum">
              <a:rPr lang="fr-CA"/>
              <a:pPr/>
              <a:t>34</a:t>
            </a:fld>
            <a:endParaRPr lang="fr-CA"/>
          </a:p>
        </p:txBody>
      </p:sp>
      <p:sp>
        <p:nvSpPr>
          <p:cNvPr id="750594" name="Rectangle 2"/>
          <p:cNvSpPr>
            <a:spLocks noGrp="1" noRot="1" noChangeAspect="1" noChangeArrowheads="1" noTextEdit="1"/>
          </p:cNvSpPr>
          <p:nvPr>
            <p:ph type="sldImg"/>
          </p:nvPr>
        </p:nvSpPr>
        <p:spPr>
          <a:xfrm>
            <a:off x="1176338" y="696913"/>
            <a:ext cx="4640262" cy="3479800"/>
          </a:xfrm>
          <a:ln/>
        </p:spPr>
      </p:sp>
      <p:sp>
        <p:nvSpPr>
          <p:cNvPr id="75059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1C801-F239-495A-A03F-90C8AAD4D7A2}" type="slidenum">
              <a:rPr lang="fr-CA"/>
              <a:pPr/>
              <a:t>35</a:t>
            </a:fld>
            <a:endParaRPr lang="fr-CA"/>
          </a:p>
        </p:txBody>
      </p:sp>
      <p:sp>
        <p:nvSpPr>
          <p:cNvPr id="680962" name="Rectangle 2"/>
          <p:cNvSpPr>
            <a:spLocks noGrp="1" noRot="1" noChangeAspect="1" noChangeArrowheads="1" noTextEdit="1"/>
          </p:cNvSpPr>
          <p:nvPr>
            <p:ph type="sldImg"/>
          </p:nvPr>
        </p:nvSpPr>
        <p:spPr>
          <a:xfrm>
            <a:off x="1176338" y="696913"/>
            <a:ext cx="4640262" cy="3479800"/>
          </a:xfrm>
          <a:ln/>
        </p:spPr>
      </p:sp>
      <p:sp>
        <p:nvSpPr>
          <p:cNvPr id="680963"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C5694-F325-46E7-BC3F-A168BB1F58A9}" type="slidenum">
              <a:rPr lang="fr-CA"/>
              <a:pPr/>
              <a:t>36</a:t>
            </a:fld>
            <a:endParaRPr lang="fr-CA"/>
          </a:p>
        </p:txBody>
      </p:sp>
      <p:sp>
        <p:nvSpPr>
          <p:cNvPr id="726018" name="Rectangle 2"/>
          <p:cNvSpPr>
            <a:spLocks noGrp="1" noRot="1" noChangeAspect="1" noChangeArrowheads="1" noTextEdit="1"/>
          </p:cNvSpPr>
          <p:nvPr>
            <p:ph type="sldImg"/>
          </p:nvPr>
        </p:nvSpPr>
        <p:spPr>
          <a:xfrm>
            <a:off x="1176338" y="696913"/>
            <a:ext cx="4640262" cy="3479800"/>
          </a:xfrm>
          <a:ln/>
        </p:spPr>
      </p:sp>
      <p:sp>
        <p:nvSpPr>
          <p:cNvPr id="726019"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9AB04-1E0A-44E0-B983-13D4FDDEDACE}" type="slidenum">
              <a:rPr lang="fr-CA"/>
              <a:pPr/>
              <a:t>37</a:t>
            </a:fld>
            <a:endParaRPr lang="fr-CA"/>
          </a:p>
        </p:txBody>
      </p:sp>
      <p:sp>
        <p:nvSpPr>
          <p:cNvPr id="728066" name="Rectangle 2"/>
          <p:cNvSpPr>
            <a:spLocks noGrp="1" noRot="1" noChangeAspect="1" noChangeArrowheads="1" noTextEdit="1"/>
          </p:cNvSpPr>
          <p:nvPr>
            <p:ph type="sldImg"/>
          </p:nvPr>
        </p:nvSpPr>
        <p:spPr>
          <a:xfrm>
            <a:off x="1176338" y="696913"/>
            <a:ext cx="4640262" cy="3479800"/>
          </a:xfrm>
          <a:ln/>
        </p:spPr>
      </p:sp>
      <p:sp>
        <p:nvSpPr>
          <p:cNvPr id="72806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1693E-C1D7-4AE4-AFE3-97EE43AC36C3}" type="slidenum">
              <a:rPr lang="fr-CA"/>
              <a:pPr/>
              <a:t>38</a:t>
            </a:fld>
            <a:endParaRPr lang="fr-CA"/>
          </a:p>
        </p:txBody>
      </p:sp>
      <p:sp>
        <p:nvSpPr>
          <p:cNvPr id="730114" name="Rectangle 2"/>
          <p:cNvSpPr>
            <a:spLocks noGrp="1" noRot="1" noChangeAspect="1" noChangeArrowheads="1" noTextEdit="1"/>
          </p:cNvSpPr>
          <p:nvPr>
            <p:ph type="sldImg"/>
          </p:nvPr>
        </p:nvSpPr>
        <p:spPr>
          <a:xfrm>
            <a:off x="1176338" y="696913"/>
            <a:ext cx="4640262" cy="3479800"/>
          </a:xfrm>
          <a:ln/>
        </p:spPr>
      </p:sp>
      <p:sp>
        <p:nvSpPr>
          <p:cNvPr id="73011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A4D2A-3DDD-43B5-9DD7-686BA82A8830}" type="slidenum">
              <a:rPr lang="fr-CA"/>
              <a:pPr/>
              <a:t>39</a:t>
            </a:fld>
            <a:endParaRPr lang="fr-CA"/>
          </a:p>
        </p:txBody>
      </p:sp>
      <p:sp>
        <p:nvSpPr>
          <p:cNvPr id="732162" name="Rectangle 2"/>
          <p:cNvSpPr>
            <a:spLocks noGrp="1" noRot="1" noChangeAspect="1" noChangeArrowheads="1" noTextEdit="1"/>
          </p:cNvSpPr>
          <p:nvPr>
            <p:ph type="sldImg"/>
          </p:nvPr>
        </p:nvSpPr>
        <p:spPr>
          <a:xfrm>
            <a:off x="1176338" y="696913"/>
            <a:ext cx="4640262" cy="3479800"/>
          </a:xfrm>
          <a:ln/>
        </p:spPr>
      </p:sp>
      <p:sp>
        <p:nvSpPr>
          <p:cNvPr id="732163"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F7E7D-0F75-4137-A67A-71566F1164F5}" type="slidenum">
              <a:rPr lang="fr-CA"/>
              <a:pPr/>
              <a:t>40</a:t>
            </a:fld>
            <a:endParaRPr lang="fr-CA"/>
          </a:p>
        </p:txBody>
      </p:sp>
      <p:sp>
        <p:nvSpPr>
          <p:cNvPr id="734210" name="Rectangle 2"/>
          <p:cNvSpPr>
            <a:spLocks noGrp="1" noRot="1" noChangeAspect="1" noChangeArrowheads="1" noTextEdit="1"/>
          </p:cNvSpPr>
          <p:nvPr>
            <p:ph type="sldImg"/>
          </p:nvPr>
        </p:nvSpPr>
        <p:spPr>
          <a:xfrm>
            <a:off x="1176338" y="696913"/>
            <a:ext cx="4640262" cy="3479800"/>
          </a:xfrm>
          <a:ln/>
        </p:spPr>
      </p:sp>
      <p:sp>
        <p:nvSpPr>
          <p:cNvPr id="73421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8E33C-B3B3-4753-9600-8C48A454DA64}" type="slidenum">
              <a:rPr lang="fr-CA"/>
              <a:pPr/>
              <a:t>5</a:t>
            </a:fld>
            <a:endParaRPr lang="fr-CA"/>
          </a:p>
        </p:txBody>
      </p:sp>
      <p:sp>
        <p:nvSpPr>
          <p:cNvPr id="623618" name="Rectangle 2"/>
          <p:cNvSpPr>
            <a:spLocks noGrp="1" noRot="1" noChangeAspect="1" noChangeArrowheads="1" noTextEdit="1"/>
          </p:cNvSpPr>
          <p:nvPr>
            <p:ph type="sldImg"/>
          </p:nvPr>
        </p:nvSpPr>
        <p:spPr>
          <a:xfrm>
            <a:off x="1176338" y="696913"/>
            <a:ext cx="4640262" cy="3479800"/>
          </a:xfrm>
          <a:ln/>
        </p:spPr>
      </p:sp>
      <p:sp>
        <p:nvSpPr>
          <p:cNvPr id="623619" name="Rectangle 3"/>
          <p:cNvSpPr>
            <a:spLocks noGrp="1" noChangeArrowheads="1"/>
          </p:cNvSpPr>
          <p:nvPr>
            <p:ph type="body" idx="1"/>
          </p:nvPr>
        </p:nvSpPr>
        <p:spPr/>
        <p:txBody>
          <a:bodyPr/>
          <a:lstStyle/>
          <a:p>
            <a:endParaRPr lang="fr-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66636-4067-4172-8DD9-C0FB17E76981}" type="slidenum">
              <a:rPr lang="fr-CA"/>
              <a:pPr/>
              <a:t>41</a:t>
            </a:fld>
            <a:endParaRPr lang="fr-CA"/>
          </a:p>
        </p:txBody>
      </p:sp>
      <p:sp>
        <p:nvSpPr>
          <p:cNvPr id="740354" name="Rectangle 2"/>
          <p:cNvSpPr>
            <a:spLocks noGrp="1" noRot="1" noChangeAspect="1" noChangeArrowheads="1" noTextEdit="1"/>
          </p:cNvSpPr>
          <p:nvPr>
            <p:ph type="sldImg"/>
          </p:nvPr>
        </p:nvSpPr>
        <p:spPr>
          <a:xfrm>
            <a:off x="1176338" y="696913"/>
            <a:ext cx="4640262" cy="3479800"/>
          </a:xfrm>
          <a:ln/>
        </p:spPr>
      </p:sp>
      <p:sp>
        <p:nvSpPr>
          <p:cNvPr id="74035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4438D8-CCB3-4A00-ADAB-FBB4666E292C}" type="slidenum">
              <a:rPr lang="fr-CA"/>
              <a:pPr/>
              <a:t>42</a:t>
            </a:fld>
            <a:endParaRPr lang="fr-CA"/>
          </a:p>
        </p:txBody>
      </p:sp>
      <p:sp>
        <p:nvSpPr>
          <p:cNvPr id="742402" name="Rectangle 2"/>
          <p:cNvSpPr>
            <a:spLocks noGrp="1" noRot="1" noChangeAspect="1" noChangeArrowheads="1" noTextEdit="1"/>
          </p:cNvSpPr>
          <p:nvPr>
            <p:ph type="sldImg"/>
          </p:nvPr>
        </p:nvSpPr>
        <p:spPr>
          <a:xfrm>
            <a:off x="1176338" y="696913"/>
            <a:ext cx="4640262" cy="3479800"/>
          </a:xfrm>
          <a:ln/>
        </p:spPr>
      </p:sp>
      <p:sp>
        <p:nvSpPr>
          <p:cNvPr id="742403" name="Rectangle 3"/>
          <p:cNvSpPr>
            <a:spLocks noGrp="1" noChangeArrowheads="1"/>
          </p:cNvSpPr>
          <p:nvPr>
            <p:ph type="body" idx="1"/>
          </p:nvPr>
        </p:nvSpPr>
        <p:spPr/>
        <p:txBody>
          <a:bodyPr/>
          <a:lstStyle/>
          <a:p>
            <a:endParaRPr lang="fr-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D798C-5BCF-4FBC-9119-FF298B086E5A}" type="slidenum">
              <a:rPr lang="fr-CA"/>
              <a:pPr/>
              <a:t>43</a:t>
            </a:fld>
            <a:endParaRPr lang="fr-CA"/>
          </a:p>
        </p:txBody>
      </p:sp>
      <p:sp>
        <p:nvSpPr>
          <p:cNvPr id="744450" name="Rectangle 2"/>
          <p:cNvSpPr>
            <a:spLocks noGrp="1" noRot="1" noChangeAspect="1" noChangeArrowheads="1" noTextEdit="1"/>
          </p:cNvSpPr>
          <p:nvPr>
            <p:ph type="sldImg"/>
          </p:nvPr>
        </p:nvSpPr>
        <p:spPr>
          <a:xfrm>
            <a:off x="1176338" y="696913"/>
            <a:ext cx="4640262" cy="3479800"/>
          </a:xfrm>
          <a:ln/>
        </p:spPr>
      </p:sp>
      <p:sp>
        <p:nvSpPr>
          <p:cNvPr id="74445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5EE7B-CA5B-429F-A75A-36B5D9C795A2}" type="slidenum">
              <a:rPr lang="fr-CA"/>
              <a:pPr/>
              <a:t>44</a:t>
            </a:fld>
            <a:endParaRPr lang="fr-CA"/>
          </a:p>
        </p:txBody>
      </p:sp>
      <p:sp>
        <p:nvSpPr>
          <p:cNvPr id="746498" name="Rectangle 2"/>
          <p:cNvSpPr>
            <a:spLocks noGrp="1" noRot="1" noChangeAspect="1" noChangeArrowheads="1" noTextEdit="1"/>
          </p:cNvSpPr>
          <p:nvPr>
            <p:ph type="sldImg"/>
          </p:nvPr>
        </p:nvSpPr>
        <p:spPr>
          <a:xfrm>
            <a:off x="1176338" y="696913"/>
            <a:ext cx="4640262" cy="3479800"/>
          </a:xfrm>
          <a:ln/>
        </p:spPr>
      </p:sp>
      <p:sp>
        <p:nvSpPr>
          <p:cNvPr id="746499" name="Rectangle 3"/>
          <p:cNvSpPr>
            <a:spLocks noGrp="1" noChangeArrowheads="1"/>
          </p:cNvSpPr>
          <p:nvPr>
            <p:ph type="body" idx="1"/>
          </p:nvPr>
        </p:nvSpPr>
        <p:spPr/>
        <p:txBody>
          <a:bodyPr/>
          <a:lstStyle/>
          <a:p>
            <a:endParaRPr lang="fr-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ECE1F-DF44-4AAB-9D8B-41FD3B54C4D2}" type="slidenum">
              <a:rPr lang="fr-CA"/>
              <a:pPr/>
              <a:t>45</a:t>
            </a:fld>
            <a:endParaRPr lang="fr-CA"/>
          </a:p>
        </p:txBody>
      </p:sp>
      <p:sp>
        <p:nvSpPr>
          <p:cNvPr id="748546" name="Rectangle 2"/>
          <p:cNvSpPr>
            <a:spLocks noGrp="1" noRot="1" noChangeAspect="1" noChangeArrowheads="1" noTextEdit="1"/>
          </p:cNvSpPr>
          <p:nvPr>
            <p:ph type="sldImg"/>
          </p:nvPr>
        </p:nvSpPr>
        <p:spPr>
          <a:xfrm>
            <a:off x="1176338" y="696913"/>
            <a:ext cx="4640262" cy="3479800"/>
          </a:xfrm>
          <a:ln/>
        </p:spPr>
      </p:sp>
      <p:sp>
        <p:nvSpPr>
          <p:cNvPr id="74854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2D6FC-2808-47C7-8353-CBC2E16BDC8D}" type="slidenum">
              <a:rPr lang="fr-CA"/>
              <a:pPr/>
              <a:t>46</a:t>
            </a:fld>
            <a:endParaRPr lang="fr-CA"/>
          </a:p>
        </p:txBody>
      </p:sp>
      <p:sp>
        <p:nvSpPr>
          <p:cNvPr id="752642" name="Rectangle 2"/>
          <p:cNvSpPr>
            <a:spLocks noGrp="1" noRot="1" noChangeAspect="1" noChangeArrowheads="1" noTextEdit="1"/>
          </p:cNvSpPr>
          <p:nvPr>
            <p:ph type="sldImg"/>
          </p:nvPr>
        </p:nvSpPr>
        <p:spPr>
          <a:xfrm>
            <a:off x="1176338" y="696913"/>
            <a:ext cx="4640262" cy="3479800"/>
          </a:xfrm>
          <a:ln/>
        </p:spPr>
      </p:sp>
      <p:sp>
        <p:nvSpPr>
          <p:cNvPr id="752643" name="Rectangle 3"/>
          <p:cNvSpPr>
            <a:spLocks noGrp="1" noChangeArrowheads="1"/>
          </p:cNvSpPr>
          <p:nvPr>
            <p:ph type="body" idx="1"/>
          </p:nvPr>
        </p:nvSpPr>
        <p:spPr/>
        <p:txBody>
          <a:bodyPr/>
          <a:lstStyle/>
          <a:p>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43DAE-0C21-4F73-9814-E9874BA61C96}" type="slidenum">
              <a:rPr lang="fr-CA"/>
              <a:pPr/>
              <a:t>6</a:t>
            </a:fld>
            <a:endParaRPr lang="fr-CA"/>
          </a:p>
        </p:txBody>
      </p:sp>
      <p:sp>
        <p:nvSpPr>
          <p:cNvPr id="576514" name="Rectangle 2"/>
          <p:cNvSpPr>
            <a:spLocks noGrp="1" noRot="1" noChangeAspect="1" noChangeArrowheads="1" noTextEdit="1"/>
          </p:cNvSpPr>
          <p:nvPr>
            <p:ph type="sldImg"/>
          </p:nvPr>
        </p:nvSpPr>
        <p:spPr>
          <a:xfrm>
            <a:off x="1176338" y="696913"/>
            <a:ext cx="4640262" cy="3479800"/>
          </a:xfrm>
          <a:ln/>
        </p:spPr>
      </p:sp>
      <p:sp>
        <p:nvSpPr>
          <p:cNvPr id="57651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F032F-ECB8-4644-AF7E-0162E4E40750}" type="slidenum">
              <a:rPr lang="fr-CA"/>
              <a:pPr/>
              <a:t>7</a:t>
            </a:fld>
            <a:endParaRPr lang="fr-CA"/>
          </a:p>
        </p:txBody>
      </p:sp>
      <p:sp>
        <p:nvSpPr>
          <p:cNvPr id="625666" name="Rectangle 2"/>
          <p:cNvSpPr>
            <a:spLocks noGrp="1" noRot="1" noChangeAspect="1" noChangeArrowheads="1" noTextEdit="1"/>
          </p:cNvSpPr>
          <p:nvPr>
            <p:ph type="sldImg"/>
          </p:nvPr>
        </p:nvSpPr>
        <p:spPr>
          <a:xfrm>
            <a:off x="1176338" y="696913"/>
            <a:ext cx="4640262" cy="3479800"/>
          </a:xfrm>
          <a:ln/>
        </p:spPr>
      </p:sp>
      <p:sp>
        <p:nvSpPr>
          <p:cNvPr id="62566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02142-378C-47F4-BA62-AC4FB7DF0DE6}" type="slidenum">
              <a:rPr lang="fr-CA"/>
              <a:pPr/>
              <a:t>8</a:t>
            </a:fld>
            <a:endParaRPr lang="fr-CA"/>
          </a:p>
        </p:txBody>
      </p:sp>
      <p:sp>
        <p:nvSpPr>
          <p:cNvPr id="627714" name="Rectangle 2"/>
          <p:cNvSpPr>
            <a:spLocks noGrp="1" noRot="1" noChangeAspect="1" noChangeArrowheads="1" noTextEdit="1"/>
          </p:cNvSpPr>
          <p:nvPr>
            <p:ph type="sldImg"/>
          </p:nvPr>
        </p:nvSpPr>
        <p:spPr>
          <a:xfrm>
            <a:off x="1176338" y="696913"/>
            <a:ext cx="4640262" cy="3479800"/>
          </a:xfrm>
          <a:ln/>
        </p:spPr>
      </p:sp>
      <p:sp>
        <p:nvSpPr>
          <p:cNvPr id="627715" name="Rectangle 3"/>
          <p:cNvSpPr>
            <a:spLocks noGrp="1" noChangeArrowheads="1"/>
          </p:cNvSpPr>
          <p:nvPr>
            <p:ph type="body" idx="1"/>
          </p:nvPr>
        </p:nvSpPr>
        <p:spPr/>
        <p:txBody>
          <a:bodyPr/>
          <a:lstStyle/>
          <a:p>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665-D990-45A2-B5EC-E4D82E27AAB1}" type="slidenum">
              <a:rPr lang="fr-CA"/>
              <a:pPr/>
              <a:t>9</a:t>
            </a:fld>
            <a:endParaRPr lang="fr-CA"/>
          </a:p>
        </p:txBody>
      </p:sp>
      <p:sp>
        <p:nvSpPr>
          <p:cNvPr id="631810" name="Rectangle 2"/>
          <p:cNvSpPr>
            <a:spLocks noGrp="1" noRot="1" noChangeAspect="1" noChangeArrowheads="1" noTextEdit="1"/>
          </p:cNvSpPr>
          <p:nvPr>
            <p:ph type="sldImg"/>
          </p:nvPr>
        </p:nvSpPr>
        <p:spPr>
          <a:xfrm>
            <a:off x="1176338" y="696913"/>
            <a:ext cx="4640262" cy="3479800"/>
          </a:xfrm>
          <a:ln/>
        </p:spPr>
      </p:sp>
      <p:sp>
        <p:nvSpPr>
          <p:cNvPr id="631811" name="Rectangle 3"/>
          <p:cNvSpPr>
            <a:spLocks noGrp="1" noChangeArrowheads="1"/>
          </p:cNvSpPr>
          <p:nvPr>
            <p:ph type="body" idx="1"/>
          </p:nvPr>
        </p:nvSpPr>
        <p:spPr/>
        <p:txBody>
          <a:bodyPr/>
          <a:lstStyle/>
          <a:p>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D4AC3-1F02-48AC-8A2A-201A235257C2}" type="slidenum">
              <a:rPr lang="fr-CA"/>
              <a:pPr/>
              <a:t>10</a:t>
            </a:fld>
            <a:endParaRPr lang="fr-CA"/>
          </a:p>
        </p:txBody>
      </p:sp>
      <p:sp>
        <p:nvSpPr>
          <p:cNvPr id="635906" name="Rectangle 2"/>
          <p:cNvSpPr>
            <a:spLocks noGrp="1" noRot="1" noChangeAspect="1" noChangeArrowheads="1" noTextEdit="1"/>
          </p:cNvSpPr>
          <p:nvPr>
            <p:ph type="sldImg"/>
          </p:nvPr>
        </p:nvSpPr>
        <p:spPr>
          <a:xfrm>
            <a:off x="1176338" y="696913"/>
            <a:ext cx="4640262" cy="3479800"/>
          </a:xfrm>
          <a:ln/>
        </p:spPr>
      </p:sp>
      <p:sp>
        <p:nvSpPr>
          <p:cNvPr id="635907" name="Rectangle 3"/>
          <p:cNvSpPr>
            <a:spLocks noGrp="1" noChangeArrowheads="1"/>
          </p:cNvSpPr>
          <p:nvPr>
            <p:ph type="body" idx="1"/>
          </p:nvPr>
        </p:nvSpPr>
        <p:spPr/>
        <p:txBody>
          <a:bodyPr/>
          <a:lstStyle/>
          <a:p>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endParaRPr lang="fr-CA"/>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910FEE58-E4E1-4532-AF25-F0A98D27F7F9}" type="slidenum">
              <a:rPr lang="fr-CA"/>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endParaRPr lang="fr-CA"/>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0868E689-9394-4068-B53C-06D303BCAD0C}" type="slidenum">
              <a:rPr lang="fr-CA"/>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endParaRPr lang="fr-CA"/>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ADE46835-8037-4A43-955F-13E08A4F0CDC}" type="slidenum">
              <a:rPr lang="fr-CA"/>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endParaRPr lang="fr-CA"/>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EE14D5F6-13DA-4D20-AAA5-CFA262A2E566}" type="slidenum">
              <a:rPr lang="fr-CA"/>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CA"/>
          </a:p>
        </p:txBody>
      </p:sp>
      <p:sp>
        <p:nvSpPr>
          <p:cNvPr id="5" name="Footer Placeholder 4"/>
          <p:cNvSpPr>
            <a:spLocks noGrp="1"/>
          </p:cNvSpPr>
          <p:nvPr>
            <p:ph type="ftr" sz="quarter" idx="11"/>
          </p:nvPr>
        </p:nvSpPr>
        <p:spPr/>
        <p:txBody>
          <a:bodyPr/>
          <a:lstStyle>
            <a:lvl1pPr>
              <a:defRPr/>
            </a:lvl1pPr>
          </a:lstStyle>
          <a:p>
            <a:endParaRPr lang="fr-CA"/>
          </a:p>
        </p:txBody>
      </p:sp>
      <p:sp>
        <p:nvSpPr>
          <p:cNvPr id="6" name="Slide Number Placeholder 5"/>
          <p:cNvSpPr>
            <a:spLocks noGrp="1"/>
          </p:cNvSpPr>
          <p:nvPr>
            <p:ph type="sldNum" sz="quarter" idx="12"/>
          </p:nvPr>
        </p:nvSpPr>
        <p:spPr/>
        <p:txBody>
          <a:bodyPr/>
          <a:lstStyle>
            <a:lvl1pPr>
              <a:defRPr/>
            </a:lvl1pPr>
          </a:lstStyle>
          <a:p>
            <a:fld id="{48CB6FE3-1530-4C9E-8DE0-28E7A52BFBFF}" type="slidenum">
              <a:rPr lang="fr-CA"/>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lvl1pPr>
              <a:defRPr/>
            </a:lvl1pPr>
          </a:lstStyle>
          <a:p>
            <a:endParaRPr lang="fr-CA"/>
          </a:p>
        </p:txBody>
      </p:sp>
      <p:sp>
        <p:nvSpPr>
          <p:cNvPr id="6" name="Footer Placeholder 5"/>
          <p:cNvSpPr>
            <a:spLocks noGrp="1"/>
          </p:cNvSpPr>
          <p:nvPr>
            <p:ph type="ftr" sz="quarter" idx="11"/>
          </p:nvPr>
        </p:nvSpPr>
        <p:spPr/>
        <p:txBody>
          <a:bodyPr/>
          <a:lstStyle>
            <a:lvl1pPr>
              <a:defRPr/>
            </a:lvl1pPr>
          </a:lstStyle>
          <a:p>
            <a:endParaRPr lang="fr-CA"/>
          </a:p>
        </p:txBody>
      </p:sp>
      <p:sp>
        <p:nvSpPr>
          <p:cNvPr id="7" name="Slide Number Placeholder 6"/>
          <p:cNvSpPr>
            <a:spLocks noGrp="1"/>
          </p:cNvSpPr>
          <p:nvPr>
            <p:ph type="sldNum" sz="quarter" idx="12"/>
          </p:nvPr>
        </p:nvSpPr>
        <p:spPr/>
        <p:txBody>
          <a:bodyPr/>
          <a:lstStyle>
            <a:lvl1pPr>
              <a:defRPr/>
            </a:lvl1pPr>
          </a:lstStyle>
          <a:p>
            <a:fld id="{92E4AED9-4FA7-4FF8-83B4-C0473043D16A}" type="slidenum">
              <a:rPr lang="fr-CA"/>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lvl1pPr>
              <a:defRPr/>
            </a:lvl1pPr>
          </a:lstStyle>
          <a:p>
            <a:endParaRPr lang="fr-CA"/>
          </a:p>
        </p:txBody>
      </p:sp>
      <p:sp>
        <p:nvSpPr>
          <p:cNvPr id="8" name="Footer Placeholder 7"/>
          <p:cNvSpPr>
            <a:spLocks noGrp="1"/>
          </p:cNvSpPr>
          <p:nvPr>
            <p:ph type="ftr" sz="quarter" idx="11"/>
          </p:nvPr>
        </p:nvSpPr>
        <p:spPr/>
        <p:txBody>
          <a:bodyPr/>
          <a:lstStyle>
            <a:lvl1pPr>
              <a:defRPr/>
            </a:lvl1pPr>
          </a:lstStyle>
          <a:p>
            <a:endParaRPr lang="fr-CA"/>
          </a:p>
        </p:txBody>
      </p:sp>
      <p:sp>
        <p:nvSpPr>
          <p:cNvPr id="9" name="Slide Number Placeholder 8"/>
          <p:cNvSpPr>
            <a:spLocks noGrp="1"/>
          </p:cNvSpPr>
          <p:nvPr>
            <p:ph type="sldNum" sz="quarter" idx="12"/>
          </p:nvPr>
        </p:nvSpPr>
        <p:spPr/>
        <p:txBody>
          <a:bodyPr/>
          <a:lstStyle>
            <a:lvl1pPr>
              <a:defRPr/>
            </a:lvl1pPr>
          </a:lstStyle>
          <a:p>
            <a:fld id="{C6509CC4-4304-4BCB-84CB-053F54AEEE6E}" type="slidenum">
              <a:rPr lang="fr-CA"/>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lvl1pPr>
              <a:defRPr/>
            </a:lvl1pPr>
          </a:lstStyle>
          <a:p>
            <a:endParaRPr lang="fr-CA"/>
          </a:p>
        </p:txBody>
      </p:sp>
      <p:sp>
        <p:nvSpPr>
          <p:cNvPr id="4" name="Footer Placeholder 3"/>
          <p:cNvSpPr>
            <a:spLocks noGrp="1"/>
          </p:cNvSpPr>
          <p:nvPr>
            <p:ph type="ftr" sz="quarter" idx="11"/>
          </p:nvPr>
        </p:nvSpPr>
        <p:spPr/>
        <p:txBody>
          <a:bodyPr/>
          <a:lstStyle>
            <a:lvl1pPr>
              <a:defRPr/>
            </a:lvl1pPr>
          </a:lstStyle>
          <a:p>
            <a:endParaRPr lang="fr-CA"/>
          </a:p>
        </p:txBody>
      </p:sp>
      <p:sp>
        <p:nvSpPr>
          <p:cNvPr id="5" name="Slide Number Placeholder 4"/>
          <p:cNvSpPr>
            <a:spLocks noGrp="1"/>
          </p:cNvSpPr>
          <p:nvPr>
            <p:ph type="sldNum" sz="quarter" idx="12"/>
          </p:nvPr>
        </p:nvSpPr>
        <p:spPr/>
        <p:txBody>
          <a:bodyPr/>
          <a:lstStyle>
            <a:lvl1pPr>
              <a:defRPr/>
            </a:lvl1pPr>
          </a:lstStyle>
          <a:p>
            <a:fld id="{6994C72F-400C-4A9B-AE3C-FA233CC9F29C}" type="slidenum">
              <a:rPr lang="fr-CA"/>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CA"/>
          </a:p>
        </p:txBody>
      </p:sp>
      <p:sp>
        <p:nvSpPr>
          <p:cNvPr id="3" name="Footer Placeholder 2"/>
          <p:cNvSpPr>
            <a:spLocks noGrp="1"/>
          </p:cNvSpPr>
          <p:nvPr>
            <p:ph type="ftr" sz="quarter" idx="11"/>
          </p:nvPr>
        </p:nvSpPr>
        <p:spPr/>
        <p:txBody>
          <a:bodyPr/>
          <a:lstStyle>
            <a:lvl1pPr>
              <a:defRPr/>
            </a:lvl1pPr>
          </a:lstStyle>
          <a:p>
            <a:endParaRPr lang="fr-CA"/>
          </a:p>
        </p:txBody>
      </p:sp>
      <p:sp>
        <p:nvSpPr>
          <p:cNvPr id="4" name="Slide Number Placeholder 3"/>
          <p:cNvSpPr>
            <a:spLocks noGrp="1"/>
          </p:cNvSpPr>
          <p:nvPr>
            <p:ph type="sldNum" sz="quarter" idx="12"/>
          </p:nvPr>
        </p:nvSpPr>
        <p:spPr/>
        <p:txBody>
          <a:bodyPr/>
          <a:lstStyle>
            <a:lvl1pPr>
              <a:defRPr/>
            </a:lvl1pPr>
          </a:lstStyle>
          <a:p>
            <a:fld id="{8275416B-2FDC-4C3B-86CC-BBFAF88C982A}" type="slidenum">
              <a:rPr lang="fr-CA"/>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CA"/>
          </a:p>
        </p:txBody>
      </p:sp>
      <p:sp>
        <p:nvSpPr>
          <p:cNvPr id="6" name="Footer Placeholder 5"/>
          <p:cNvSpPr>
            <a:spLocks noGrp="1"/>
          </p:cNvSpPr>
          <p:nvPr>
            <p:ph type="ftr" sz="quarter" idx="11"/>
          </p:nvPr>
        </p:nvSpPr>
        <p:spPr/>
        <p:txBody>
          <a:bodyPr/>
          <a:lstStyle>
            <a:lvl1pPr>
              <a:defRPr/>
            </a:lvl1pPr>
          </a:lstStyle>
          <a:p>
            <a:endParaRPr lang="fr-CA"/>
          </a:p>
        </p:txBody>
      </p:sp>
      <p:sp>
        <p:nvSpPr>
          <p:cNvPr id="7" name="Slide Number Placeholder 6"/>
          <p:cNvSpPr>
            <a:spLocks noGrp="1"/>
          </p:cNvSpPr>
          <p:nvPr>
            <p:ph type="sldNum" sz="quarter" idx="12"/>
          </p:nvPr>
        </p:nvSpPr>
        <p:spPr/>
        <p:txBody>
          <a:bodyPr/>
          <a:lstStyle>
            <a:lvl1pPr>
              <a:defRPr/>
            </a:lvl1pPr>
          </a:lstStyle>
          <a:p>
            <a:fld id="{605777BA-08DA-4500-8F87-2EEB71516965}" type="slidenum">
              <a:rPr lang="fr-CA"/>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CA"/>
          </a:p>
        </p:txBody>
      </p:sp>
      <p:sp>
        <p:nvSpPr>
          <p:cNvPr id="6" name="Footer Placeholder 5"/>
          <p:cNvSpPr>
            <a:spLocks noGrp="1"/>
          </p:cNvSpPr>
          <p:nvPr>
            <p:ph type="ftr" sz="quarter" idx="11"/>
          </p:nvPr>
        </p:nvSpPr>
        <p:spPr/>
        <p:txBody>
          <a:bodyPr/>
          <a:lstStyle>
            <a:lvl1pPr>
              <a:defRPr/>
            </a:lvl1pPr>
          </a:lstStyle>
          <a:p>
            <a:endParaRPr lang="fr-CA"/>
          </a:p>
        </p:txBody>
      </p:sp>
      <p:sp>
        <p:nvSpPr>
          <p:cNvPr id="7" name="Slide Number Placeholder 6"/>
          <p:cNvSpPr>
            <a:spLocks noGrp="1"/>
          </p:cNvSpPr>
          <p:nvPr>
            <p:ph type="sldNum" sz="quarter" idx="12"/>
          </p:nvPr>
        </p:nvSpPr>
        <p:spPr/>
        <p:txBody>
          <a:bodyPr/>
          <a:lstStyle>
            <a:lvl1pPr>
              <a:defRPr/>
            </a:lvl1pPr>
          </a:lstStyle>
          <a:p>
            <a:fld id="{15A5F01D-E897-46F3-87EF-E28ADC1CD255}" type="slidenum">
              <a:rPr lang="fr-CA"/>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fr-CA"/>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CA"/>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3FEB4E7-FED9-4E6F-A985-FBAC571BCACE}"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ahmed.bouzidane@gmail.com"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0.png"/><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6.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png"/><Relationship Id="rId5" Type="http://schemas.openxmlformats.org/officeDocument/2006/relationships/image" Target="../media/image29.wmf"/><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5.wmf"/><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8.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1.png"/><Relationship Id="rId5" Type="http://schemas.openxmlformats.org/officeDocument/2006/relationships/image" Target="../media/image36.wmf"/><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30.xml"/><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3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01.wmf"/><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4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4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3.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44.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46.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cs typeface="Arial" pitchFamily="34" charset="0"/>
            </a:endParaRPr>
          </a:p>
        </p:txBody>
      </p:sp>
      <p:sp>
        <p:nvSpPr>
          <p:cNvPr id="568323" name="Rectangle 3"/>
          <p:cNvSpPr>
            <a:spLocks noChangeArrowheads="1"/>
          </p:cNvSpPr>
          <p:nvPr/>
        </p:nvSpPr>
        <p:spPr bwMode="auto">
          <a:xfrm>
            <a:off x="298450" y="954088"/>
            <a:ext cx="8631238" cy="1955800"/>
          </a:xfrm>
          <a:prstGeom prst="rect">
            <a:avLst/>
          </a:prstGeom>
          <a:solidFill>
            <a:schemeClr val="accent2"/>
          </a:solidFill>
          <a:ln w="38100">
            <a:solidFill>
              <a:srgbClr val="FF0000"/>
            </a:solidFill>
            <a:miter lim="800000"/>
            <a:headEnd/>
            <a:tailEnd/>
          </a:ln>
          <a:effectLst/>
        </p:spPr>
        <p:txBody>
          <a:bodyPr>
            <a:spAutoFit/>
          </a:bodyPr>
          <a:lstStyle/>
          <a:p>
            <a:endParaRPr lang="fr-FR" altLang="zh-CN" b="1">
              <a:solidFill>
                <a:schemeClr val="bg1"/>
              </a:solidFill>
              <a:ea typeface="宋体" pitchFamily="2" charset="-122"/>
              <a:cs typeface="Arial" pitchFamily="34" charset="0"/>
            </a:endParaRPr>
          </a:p>
          <a:p>
            <a:r>
              <a:rPr lang="fr-FR" altLang="zh-CN" b="1">
                <a:solidFill>
                  <a:schemeClr val="bg1"/>
                </a:solidFill>
                <a:ea typeface="宋体" pitchFamily="2" charset="-122"/>
                <a:cs typeface="Arial" pitchFamily="34" charset="0"/>
              </a:rPr>
              <a:t>MATIÈRE : </a:t>
            </a:r>
            <a:r>
              <a:rPr lang="fr-FR" b="1">
                <a:solidFill>
                  <a:schemeClr val="bg1"/>
                </a:solidFill>
                <a:ea typeface="宋体" pitchFamily="2" charset="-122"/>
                <a:cs typeface="Arial" pitchFamily="34" charset="0"/>
              </a:rPr>
              <a:t>DYNAMIQUE DES MACHINES TOURNANTES</a:t>
            </a:r>
            <a:r>
              <a:rPr lang="fr-FR" altLang="zh-CN" b="1">
                <a:solidFill>
                  <a:schemeClr val="bg1"/>
                </a:solidFill>
                <a:ea typeface="宋体" pitchFamily="2" charset="-122"/>
                <a:cs typeface="Arial" pitchFamily="34" charset="0"/>
              </a:rPr>
              <a:t> </a:t>
            </a:r>
            <a:r>
              <a:rPr lang="fr-FR" altLang="zh-CN" b="1">
                <a:solidFill>
                  <a:srgbClr val="FF0000"/>
                </a:solidFill>
                <a:ea typeface="宋体" pitchFamily="2" charset="-122"/>
                <a:cs typeface="Arial" pitchFamily="34" charset="0"/>
              </a:rPr>
              <a:t>(UEF 2.1.1 )</a:t>
            </a:r>
            <a:endParaRPr lang="fr-CA" b="1">
              <a:solidFill>
                <a:srgbClr val="FF0000"/>
              </a:solidFill>
              <a:ea typeface="宋体" pitchFamily="2" charset="-122"/>
              <a:cs typeface="Arial" pitchFamily="34" charset="0"/>
            </a:endParaRPr>
          </a:p>
          <a:p>
            <a:r>
              <a:rPr lang="fr-CA" b="1">
                <a:solidFill>
                  <a:schemeClr val="bg1"/>
                </a:solidFill>
                <a:ea typeface="宋体" pitchFamily="2" charset="-122"/>
                <a:cs typeface="Arial" pitchFamily="34" charset="0"/>
              </a:rPr>
              <a:t>Chargé de cours :	Professeur Ahmed Bouzidane</a:t>
            </a:r>
            <a:endParaRPr lang="fr-FR" b="1">
              <a:solidFill>
                <a:schemeClr val="bg1"/>
              </a:solidFill>
              <a:ea typeface="宋体" pitchFamily="2" charset="-122"/>
              <a:cs typeface="Arial" pitchFamily="34" charset="0"/>
            </a:endParaRPr>
          </a:p>
          <a:p>
            <a:r>
              <a:rPr lang="fr-CA" b="1">
                <a:solidFill>
                  <a:schemeClr val="bg1"/>
                </a:solidFill>
                <a:ea typeface="宋体" pitchFamily="2" charset="-122"/>
                <a:cs typeface="Arial" pitchFamily="34" charset="0"/>
              </a:rPr>
              <a:t>Cours: Jeudi de 09 h 30 à 12h30 h</a:t>
            </a:r>
          </a:p>
        </p:txBody>
      </p:sp>
      <p:sp>
        <p:nvSpPr>
          <p:cNvPr id="4" name="Rectangle 24"/>
          <p:cNvSpPr>
            <a:spLocks noChangeArrowheads="1"/>
          </p:cNvSpPr>
          <p:nvPr/>
        </p:nvSpPr>
        <p:spPr bwMode="auto">
          <a:xfrm>
            <a:off x="1692275" y="142875"/>
            <a:ext cx="5832475" cy="701675"/>
          </a:xfrm>
          <a:prstGeom prst="rect">
            <a:avLst/>
          </a:prstGeom>
          <a:noFill/>
          <a:ln w="9525" algn="ctr">
            <a:noFill/>
            <a:miter lim="800000"/>
            <a:headEnd/>
            <a:tailEnd/>
          </a:ln>
          <a:effectLst/>
        </p:spPr>
        <p:txBody>
          <a:bodyPr>
            <a:spAutoFit/>
          </a:bodyPr>
          <a:lstStyle/>
          <a:p>
            <a:pPr algn="l"/>
            <a:r>
              <a:rPr lang="fr-FR" sz="2000">
                <a:solidFill>
                  <a:schemeClr val="accent2"/>
                </a:solidFill>
                <a:effectLst>
                  <a:outerShdw blurRad="38100" dist="38100" dir="2700000" algn="tl">
                    <a:srgbClr val="C0C0C0"/>
                  </a:outerShdw>
                </a:effectLst>
                <a:latin typeface="Times New Roman" pitchFamily="18" charset="0"/>
                <a:cs typeface="Arial" pitchFamily="34" charset="0"/>
              </a:rPr>
              <a:t>           </a:t>
            </a:r>
            <a:r>
              <a:rPr lang="fr-FR" sz="2000" b="1">
                <a:solidFill>
                  <a:schemeClr val="accent2"/>
                </a:solidFill>
                <a:effectLst>
                  <a:outerShdw blurRad="38100" dist="38100" dir="2700000" algn="tl">
                    <a:srgbClr val="C0C0C0"/>
                  </a:outerShdw>
                </a:effectLst>
                <a:latin typeface="Times New Roman" pitchFamily="18" charset="0"/>
                <a:cs typeface="Arial" pitchFamily="34" charset="0"/>
              </a:rPr>
              <a:t>Universit</a:t>
            </a:r>
            <a:r>
              <a:rPr lang="fr-FR" sz="2000" b="1">
                <a:solidFill>
                  <a:schemeClr val="accent2"/>
                </a:solidFill>
                <a:effectLst>
                  <a:outerShdw blurRad="38100" dist="38100" dir="2700000" algn="tl">
                    <a:srgbClr val="C0C0C0"/>
                  </a:outerShdw>
                </a:effectLst>
                <a:latin typeface="Square721 Ex BT"/>
                <a:cs typeface="Arial" pitchFamily="34" charset="0"/>
              </a:rPr>
              <a:t>é</a:t>
            </a:r>
            <a:r>
              <a:rPr lang="fr-FR" sz="2000" b="1">
                <a:solidFill>
                  <a:schemeClr val="accent2"/>
                </a:solidFill>
                <a:effectLst>
                  <a:outerShdw blurRad="38100" dist="38100" dir="2700000" algn="tl">
                    <a:srgbClr val="C0C0C0"/>
                  </a:outerShdw>
                </a:effectLst>
                <a:latin typeface="Times New Roman" pitchFamily="18" charset="0"/>
                <a:cs typeface="Arial" pitchFamily="34" charset="0"/>
              </a:rPr>
              <a:t> IBN KHALDOUN de Tiaret</a:t>
            </a:r>
          </a:p>
          <a:p>
            <a:pPr algn="l"/>
            <a:r>
              <a:rPr lang="fr-FR" sz="2000" b="1">
                <a:solidFill>
                  <a:schemeClr val="accent2"/>
                </a:solidFill>
                <a:effectLst>
                  <a:outerShdw blurRad="38100" dist="38100" dir="2700000" algn="tl">
                    <a:srgbClr val="C0C0C0"/>
                  </a:outerShdw>
                </a:effectLst>
                <a:latin typeface="Times New Roman" pitchFamily="18" charset="0"/>
                <a:cs typeface="Arial" pitchFamily="34" charset="0"/>
              </a:rPr>
              <a:t>               Département de G</a:t>
            </a:r>
            <a:r>
              <a:rPr lang="fr-FR" sz="2000" b="1">
                <a:solidFill>
                  <a:schemeClr val="accent2"/>
                </a:solidFill>
                <a:effectLst>
                  <a:outerShdw blurRad="38100" dist="38100" dir="2700000" algn="tl">
                    <a:srgbClr val="C0C0C0"/>
                  </a:outerShdw>
                </a:effectLst>
                <a:latin typeface="Square721 Ex BT"/>
                <a:cs typeface="Arial" pitchFamily="34" charset="0"/>
              </a:rPr>
              <a:t>é</a:t>
            </a:r>
            <a:r>
              <a:rPr lang="fr-FR" sz="2000" b="1">
                <a:solidFill>
                  <a:schemeClr val="accent2"/>
                </a:solidFill>
                <a:effectLst>
                  <a:outerShdw blurRad="38100" dist="38100" dir="2700000" algn="tl">
                    <a:srgbClr val="C0C0C0"/>
                  </a:outerShdw>
                </a:effectLst>
                <a:latin typeface="Times New Roman" pitchFamily="18" charset="0"/>
                <a:cs typeface="Arial" pitchFamily="34" charset="0"/>
              </a:rPr>
              <a:t>nie M</a:t>
            </a:r>
            <a:r>
              <a:rPr lang="fr-FR" sz="2000" b="1">
                <a:solidFill>
                  <a:schemeClr val="accent2"/>
                </a:solidFill>
                <a:effectLst>
                  <a:outerShdw blurRad="38100" dist="38100" dir="2700000" algn="tl">
                    <a:srgbClr val="C0C0C0"/>
                  </a:outerShdw>
                </a:effectLst>
                <a:latin typeface="Square721 Ex BT"/>
                <a:cs typeface="Arial" pitchFamily="34" charset="0"/>
              </a:rPr>
              <a:t>é</a:t>
            </a:r>
            <a:r>
              <a:rPr lang="fr-FR" sz="2000" b="1">
                <a:solidFill>
                  <a:schemeClr val="accent2"/>
                </a:solidFill>
                <a:effectLst>
                  <a:outerShdw blurRad="38100" dist="38100" dir="2700000" algn="tl">
                    <a:srgbClr val="C0C0C0"/>
                  </a:outerShdw>
                </a:effectLst>
                <a:latin typeface="Times New Roman" pitchFamily="18" charset="0"/>
                <a:cs typeface="Arial" pitchFamily="34" charset="0"/>
              </a:rPr>
              <a:t>canique</a:t>
            </a:r>
          </a:p>
        </p:txBody>
      </p:sp>
      <p:pic>
        <p:nvPicPr>
          <p:cNvPr id="7" name="Picture 53" descr="images[24]"/>
          <p:cNvPicPr>
            <a:picLocks noChangeAspect="1" noChangeArrowheads="1"/>
          </p:cNvPicPr>
          <p:nvPr/>
        </p:nvPicPr>
        <p:blipFill>
          <a:blip r:embed="rId2" cstate="print"/>
          <a:srcRect/>
          <a:stretch>
            <a:fillRect/>
          </a:stretch>
        </p:blipFill>
        <p:spPr bwMode="auto">
          <a:xfrm>
            <a:off x="169863" y="0"/>
            <a:ext cx="885825" cy="927100"/>
          </a:xfrm>
          <a:prstGeom prst="rect">
            <a:avLst/>
          </a:prstGeom>
          <a:noFill/>
          <a:ln w="9525">
            <a:noFill/>
            <a:miter lim="800000"/>
            <a:headEnd/>
            <a:tailEnd/>
          </a:ln>
        </p:spPr>
      </p:pic>
      <p:pic>
        <p:nvPicPr>
          <p:cNvPr id="8" name="Picture 54" descr="images[24]"/>
          <p:cNvPicPr>
            <a:picLocks noChangeAspect="1" noChangeArrowheads="1"/>
          </p:cNvPicPr>
          <p:nvPr/>
        </p:nvPicPr>
        <p:blipFill>
          <a:blip r:embed="rId3" cstate="print"/>
          <a:srcRect/>
          <a:stretch>
            <a:fillRect/>
          </a:stretch>
        </p:blipFill>
        <p:spPr bwMode="auto">
          <a:xfrm>
            <a:off x="7761288" y="0"/>
            <a:ext cx="914400" cy="819150"/>
          </a:xfrm>
          <a:prstGeom prst="rect">
            <a:avLst/>
          </a:prstGeom>
          <a:noFill/>
          <a:ln w="9525">
            <a:noFill/>
            <a:miter lim="800000"/>
            <a:headEnd/>
            <a:tailEnd/>
          </a:ln>
        </p:spPr>
      </p:pic>
      <p:pic>
        <p:nvPicPr>
          <p:cNvPr id="568333" name="Picture 13" descr="Résultat de recherche d'images pour &quot;L’analyse spectrale du signal vibratoire&quot;"/>
          <p:cNvPicPr>
            <a:picLocks noChangeAspect="1" noChangeArrowheads="1"/>
          </p:cNvPicPr>
          <p:nvPr/>
        </p:nvPicPr>
        <p:blipFill>
          <a:blip r:embed="rId4" cstate="print"/>
          <a:srcRect/>
          <a:stretch>
            <a:fillRect/>
          </a:stretch>
        </p:blipFill>
        <p:spPr bwMode="auto">
          <a:xfrm>
            <a:off x="4833938" y="3933825"/>
            <a:ext cx="4284662" cy="2924175"/>
          </a:xfrm>
          <a:prstGeom prst="rect">
            <a:avLst/>
          </a:prstGeom>
          <a:noFill/>
          <a:ln w="9525">
            <a:solidFill>
              <a:srgbClr val="FF0000"/>
            </a:solidFill>
            <a:miter lim="800000"/>
            <a:headEnd/>
            <a:tailEnd/>
          </a:ln>
        </p:spPr>
      </p:pic>
      <p:pic>
        <p:nvPicPr>
          <p:cNvPr id="568335" name="Picture 15" descr="Résultat de recherche d'images pour &quot;L’analyse spectrale du signal vibratoire &quot;"/>
          <p:cNvPicPr>
            <a:picLocks noChangeAspect="1" noChangeArrowheads="1"/>
          </p:cNvPicPr>
          <p:nvPr/>
        </p:nvPicPr>
        <p:blipFill>
          <a:blip r:embed="rId5" cstate="print"/>
          <a:srcRect/>
          <a:stretch>
            <a:fillRect/>
          </a:stretch>
        </p:blipFill>
        <p:spPr bwMode="auto">
          <a:xfrm>
            <a:off x="50800" y="3937000"/>
            <a:ext cx="4716463" cy="2895600"/>
          </a:xfrm>
          <a:prstGeom prst="rect">
            <a:avLst/>
          </a:prstGeom>
          <a:noFill/>
          <a:ln w="9525">
            <a:solidFill>
              <a:srgbClr val="FF3300"/>
            </a:solidFill>
            <a:miter lim="800000"/>
            <a:headEnd/>
            <a:tailEnd/>
          </a:ln>
        </p:spPr>
      </p:pic>
      <p:sp>
        <p:nvSpPr>
          <p:cNvPr id="568340" name="Rectangle 20"/>
          <p:cNvSpPr>
            <a:spLocks noChangeArrowheads="1"/>
          </p:cNvSpPr>
          <p:nvPr/>
        </p:nvSpPr>
        <p:spPr bwMode="auto">
          <a:xfrm>
            <a:off x="2627313" y="3357563"/>
            <a:ext cx="4559300" cy="457200"/>
          </a:xfrm>
          <a:prstGeom prst="rect">
            <a:avLst/>
          </a:prstGeom>
          <a:noFill/>
          <a:ln w="9525" algn="ctr">
            <a:noFill/>
            <a:miter lim="800000"/>
            <a:headEnd/>
            <a:tailEnd/>
          </a:ln>
          <a:effectLst/>
        </p:spPr>
        <p:txBody>
          <a:bodyPr wrap="none">
            <a:spAutoFit/>
          </a:bodyPr>
          <a:lstStyle/>
          <a:p>
            <a:pPr algn="l"/>
            <a:r>
              <a:rPr lang="fr-FR" b="1">
                <a:solidFill>
                  <a:srgbClr val="FF0000"/>
                </a:solidFill>
                <a:hlinkClick r:id="rId6"/>
              </a:rPr>
              <a:t>ahmed.bouzidane@gmail.com</a:t>
            </a:r>
            <a:endParaRPr lang="fr-CA" b="1">
              <a:solidFill>
                <a:srgbClr val="FF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34883" name="Rectangle 3"/>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a:t>
            </a:r>
            <a:r>
              <a:rPr lang="fr-FR" altLang="zh-CN" sz="2000" b="1">
                <a:solidFill>
                  <a:schemeClr val="accent2"/>
                </a:solidFill>
                <a:ea typeface="宋体" pitchFamily="2" charset="-122"/>
              </a:rPr>
              <a:t>Introduction à la dynamique des rotors</a:t>
            </a:r>
            <a:endParaRPr lang="fr-FR" sz="2000" b="1">
              <a:solidFill>
                <a:schemeClr val="accent2"/>
              </a:solidFill>
            </a:endParaRPr>
          </a:p>
        </p:txBody>
      </p:sp>
      <p:sp>
        <p:nvSpPr>
          <p:cNvPr id="634884"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pic>
        <p:nvPicPr>
          <p:cNvPr id="634887" name="Picture 7"/>
          <p:cNvPicPr>
            <a:picLocks noChangeAspect="1" noChangeArrowheads="1"/>
          </p:cNvPicPr>
          <p:nvPr/>
        </p:nvPicPr>
        <p:blipFill>
          <a:blip r:embed="rId4" cstate="print"/>
          <a:srcRect/>
          <a:stretch>
            <a:fillRect/>
          </a:stretch>
        </p:blipFill>
        <p:spPr bwMode="auto">
          <a:xfrm>
            <a:off x="57150" y="1052513"/>
            <a:ext cx="8893175" cy="1314450"/>
          </a:xfrm>
          <a:prstGeom prst="rect">
            <a:avLst/>
          </a:prstGeom>
          <a:noFill/>
        </p:spPr>
      </p:pic>
      <p:pic>
        <p:nvPicPr>
          <p:cNvPr id="634888" name="Picture 8"/>
          <p:cNvPicPr>
            <a:picLocks noChangeAspect="1" noChangeArrowheads="1"/>
          </p:cNvPicPr>
          <p:nvPr/>
        </p:nvPicPr>
        <p:blipFill>
          <a:blip r:embed="rId5" cstate="print"/>
          <a:srcRect/>
          <a:stretch>
            <a:fillRect/>
          </a:stretch>
        </p:blipFill>
        <p:spPr bwMode="auto">
          <a:xfrm>
            <a:off x="1892300" y="2493963"/>
            <a:ext cx="6192838" cy="1708150"/>
          </a:xfrm>
          <a:prstGeom prst="rect">
            <a:avLst/>
          </a:prstGeom>
          <a:noFill/>
        </p:spPr>
      </p:pic>
      <p:pic>
        <p:nvPicPr>
          <p:cNvPr id="634889" name="Picture 9"/>
          <p:cNvPicPr>
            <a:picLocks noChangeAspect="1" noChangeArrowheads="1"/>
          </p:cNvPicPr>
          <p:nvPr/>
        </p:nvPicPr>
        <p:blipFill>
          <a:blip r:embed="rId6" cstate="print"/>
          <a:srcRect/>
          <a:stretch>
            <a:fillRect/>
          </a:stretch>
        </p:blipFill>
        <p:spPr bwMode="auto">
          <a:xfrm>
            <a:off x="295275" y="4292600"/>
            <a:ext cx="8280400" cy="652463"/>
          </a:xfrm>
          <a:prstGeom prst="rect">
            <a:avLst/>
          </a:prstGeom>
          <a:noFill/>
        </p:spPr>
      </p:pic>
      <p:pic>
        <p:nvPicPr>
          <p:cNvPr id="634890" name="Picture 10"/>
          <p:cNvPicPr>
            <a:picLocks noChangeAspect="1" noChangeArrowheads="1"/>
          </p:cNvPicPr>
          <p:nvPr/>
        </p:nvPicPr>
        <p:blipFill>
          <a:blip r:embed="rId7" cstate="print"/>
          <a:srcRect/>
          <a:stretch>
            <a:fillRect/>
          </a:stretch>
        </p:blipFill>
        <p:spPr bwMode="auto">
          <a:xfrm>
            <a:off x="1231900" y="5157788"/>
            <a:ext cx="7272338" cy="660400"/>
          </a:xfrm>
          <a:prstGeom prst="rect">
            <a:avLst/>
          </a:prstGeom>
          <a:noFill/>
        </p:spPr>
      </p:pic>
      <p:sp>
        <p:nvSpPr>
          <p:cNvPr id="634891" name="Rectangle 11"/>
          <p:cNvSpPr>
            <a:spLocks noChangeArrowheads="1"/>
          </p:cNvSpPr>
          <p:nvPr/>
        </p:nvSpPr>
        <p:spPr bwMode="auto">
          <a:xfrm>
            <a:off x="85725" y="520700"/>
            <a:ext cx="1809750" cy="457200"/>
          </a:xfrm>
          <a:prstGeom prst="rect">
            <a:avLst/>
          </a:prstGeom>
          <a:noFill/>
          <a:ln w="228600" cap="sq" algn="ctr">
            <a:noFill/>
            <a:miter lim="800000"/>
            <a:headEnd/>
            <a:tailEnd/>
          </a:ln>
          <a:effectLst/>
        </p:spPr>
        <p:txBody>
          <a:bodyPr wrap="none">
            <a:spAutoFit/>
          </a:bodyPr>
          <a:lstStyle/>
          <a:p>
            <a:r>
              <a:rPr lang="fr-FR" b="1">
                <a:solidFill>
                  <a:srgbClr val="FF3300"/>
                </a:solidFill>
              </a:rPr>
              <a:t>1.1 Disque: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36931" name="Rectangle 3"/>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a:t>
            </a:r>
            <a:r>
              <a:rPr lang="fr-FR" altLang="zh-CN" sz="2000" b="1">
                <a:solidFill>
                  <a:schemeClr val="accent2"/>
                </a:solidFill>
                <a:ea typeface="宋体" pitchFamily="2" charset="-122"/>
              </a:rPr>
              <a:t>Introduction à la dynamique des rotors</a:t>
            </a:r>
            <a:endParaRPr lang="fr-FR" sz="2000" b="1">
              <a:solidFill>
                <a:schemeClr val="accent2"/>
              </a:solidFill>
            </a:endParaRPr>
          </a:p>
        </p:txBody>
      </p:sp>
      <p:sp>
        <p:nvSpPr>
          <p:cNvPr id="636932"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pic>
        <p:nvPicPr>
          <p:cNvPr id="636933" name="Picture 5"/>
          <p:cNvPicPr>
            <a:picLocks noChangeAspect="1" noChangeArrowheads="1"/>
          </p:cNvPicPr>
          <p:nvPr/>
        </p:nvPicPr>
        <p:blipFill>
          <a:blip r:embed="rId4" cstate="print"/>
          <a:srcRect/>
          <a:stretch>
            <a:fillRect/>
          </a:stretch>
        </p:blipFill>
        <p:spPr bwMode="auto">
          <a:xfrm>
            <a:off x="17463" y="947738"/>
            <a:ext cx="9072562" cy="1011237"/>
          </a:xfrm>
          <a:prstGeom prst="rect">
            <a:avLst/>
          </a:prstGeom>
          <a:noFill/>
        </p:spPr>
      </p:pic>
      <p:pic>
        <p:nvPicPr>
          <p:cNvPr id="636934" name="Picture 6"/>
          <p:cNvPicPr>
            <a:picLocks noChangeAspect="1" noChangeArrowheads="1"/>
          </p:cNvPicPr>
          <p:nvPr/>
        </p:nvPicPr>
        <p:blipFill>
          <a:blip r:embed="rId5" cstate="print"/>
          <a:srcRect/>
          <a:stretch>
            <a:fillRect/>
          </a:stretch>
        </p:blipFill>
        <p:spPr bwMode="auto">
          <a:xfrm>
            <a:off x="900113" y="2276475"/>
            <a:ext cx="7848600" cy="700088"/>
          </a:xfrm>
          <a:prstGeom prst="rect">
            <a:avLst/>
          </a:prstGeom>
          <a:noFill/>
        </p:spPr>
      </p:pic>
      <p:pic>
        <p:nvPicPr>
          <p:cNvPr id="636935" name="Picture 7"/>
          <p:cNvPicPr>
            <a:picLocks noChangeAspect="1" noChangeArrowheads="1"/>
          </p:cNvPicPr>
          <p:nvPr/>
        </p:nvPicPr>
        <p:blipFill>
          <a:blip r:embed="rId6" cstate="print"/>
          <a:srcRect/>
          <a:stretch>
            <a:fillRect/>
          </a:stretch>
        </p:blipFill>
        <p:spPr bwMode="auto">
          <a:xfrm>
            <a:off x="250825" y="3284538"/>
            <a:ext cx="8713788" cy="1606550"/>
          </a:xfrm>
          <a:prstGeom prst="rect">
            <a:avLst/>
          </a:prstGeom>
          <a:noFill/>
        </p:spPr>
      </p:pic>
      <p:pic>
        <p:nvPicPr>
          <p:cNvPr id="636936" name="Picture 8"/>
          <p:cNvPicPr>
            <a:picLocks noChangeAspect="1" noChangeArrowheads="1"/>
          </p:cNvPicPr>
          <p:nvPr/>
        </p:nvPicPr>
        <p:blipFill>
          <a:blip r:embed="rId7" cstate="print"/>
          <a:srcRect/>
          <a:stretch>
            <a:fillRect/>
          </a:stretch>
        </p:blipFill>
        <p:spPr bwMode="auto">
          <a:xfrm>
            <a:off x="257175" y="5300663"/>
            <a:ext cx="8820150" cy="307975"/>
          </a:xfrm>
          <a:prstGeom prst="rect">
            <a:avLst/>
          </a:prstGeom>
          <a:noFill/>
        </p:spPr>
      </p:pic>
      <p:sp>
        <p:nvSpPr>
          <p:cNvPr id="636937" name="Rectangle 9"/>
          <p:cNvSpPr>
            <a:spLocks noChangeArrowheads="1"/>
          </p:cNvSpPr>
          <p:nvPr/>
        </p:nvSpPr>
        <p:spPr bwMode="auto">
          <a:xfrm>
            <a:off x="85725" y="463550"/>
            <a:ext cx="1809750" cy="457200"/>
          </a:xfrm>
          <a:prstGeom prst="rect">
            <a:avLst/>
          </a:prstGeom>
          <a:noFill/>
          <a:ln w="228600" cap="sq" algn="ctr">
            <a:noFill/>
            <a:miter lim="800000"/>
            <a:headEnd/>
            <a:tailEnd/>
          </a:ln>
          <a:effectLst/>
        </p:spPr>
        <p:txBody>
          <a:bodyPr wrap="none">
            <a:spAutoFit/>
          </a:bodyPr>
          <a:lstStyle/>
          <a:p>
            <a:r>
              <a:rPr lang="fr-FR" b="1">
                <a:solidFill>
                  <a:srgbClr val="FF3300"/>
                </a:solidFill>
              </a:rPr>
              <a:t>1.1 Disque: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61507" name="Rectangle 3"/>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a:t>
            </a:r>
            <a:r>
              <a:rPr lang="fr-FR" altLang="zh-CN" sz="2000" b="1">
                <a:solidFill>
                  <a:schemeClr val="accent2"/>
                </a:solidFill>
                <a:ea typeface="宋体" pitchFamily="2" charset="-122"/>
              </a:rPr>
              <a:t>Introduction à la dynamique des rotors</a:t>
            </a:r>
            <a:endParaRPr lang="fr-FR" sz="2000" b="1">
              <a:solidFill>
                <a:schemeClr val="accent2"/>
              </a:solidFill>
            </a:endParaRPr>
          </a:p>
        </p:txBody>
      </p:sp>
      <p:sp>
        <p:nvSpPr>
          <p:cNvPr id="661508"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61509" name="Rectangle 5"/>
          <p:cNvSpPr>
            <a:spLocks noChangeArrowheads="1"/>
          </p:cNvSpPr>
          <p:nvPr/>
        </p:nvSpPr>
        <p:spPr bwMode="auto">
          <a:xfrm>
            <a:off x="468313" y="2708275"/>
            <a:ext cx="8388350" cy="1917700"/>
          </a:xfrm>
          <a:prstGeom prst="rect">
            <a:avLst/>
          </a:prstGeom>
          <a:noFill/>
          <a:ln w="228600" cap="sq" algn="ctr">
            <a:noFill/>
            <a:miter lim="800000"/>
            <a:headEnd/>
            <a:tailEnd/>
          </a:ln>
          <a:effectLst/>
        </p:spPr>
        <p:txBody>
          <a:bodyPr>
            <a:spAutoFit/>
          </a:bodyPr>
          <a:lstStyle/>
          <a:p>
            <a:pPr algn="just"/>
            <a:r>
              <a:rPr lang="fr-FR"/>
              <a:t>La formulation générale de l’énergie cinétique de l’arbre est une extension de celle du disque (6). </a:t>
            </a:r>
          </a:p>
          <a:p>
            <a:pPr algn="just"/>
            <a:endParaRPr lang="fr-FR"/>
          </a:p>
          <a:p>
            <a:pPr algn="just"/>
            <a:r>
              <a:rPr lang="fr-FR"/>
              <a:t>Pour un élément de longueur </a:t>
            </a:r>
            <a:r>
              <a:rPr lang="fr-FR" i="1"/>
              <a:t>L</a:t>
            </a:r>
            <a:r>
              <a:rPr lang="fr-FR"/>
              <a:t>, de section droite constante, l’expression de l’énergie cinétique est :</a:t>
            </a:r>
          </a:p>
        </p:txBody>
      </p:sp>
      <p:sp>
        <p:nvSpPr>
          <p:cNvPr id="661510" name="Rectangle 6"/>
          <p:cNvSpPr>
            <a:spLocks noChangeArrowheads="1"/>
          </p:cNvSpPr>
          <p:nvPr/>
        </p:nvSpPr>
        <p:spPr bwMode="auto">
          <a:xfrm>
            <a:off x="250825" y="620713"/>
            <a:ext cx="8893175" cy="1187450"/>
          </a:xfrm>
          <a:prstGeom prst="rect">
            <a:avLst/>
          </a:prstGeom>
          <a:noFill/>
          <a:ln w="228600" cap="sq" algn="ctr">
            <a:noFill/>
            <a:miter lim="800000"/>
            <a:headEnd/>
            <a:tailEnd/>
          </a:ln>
          <a:effectLst/>
        </p:spPr>
        <p:txBody>
          <a:bodyPr>
            <a:spAutoFit/>
          </a:bodyPr>
          <a:lstStyle/>
          <a:p>
            <a:pPr algn="just"/>
            <a:r>
              <a:rPr lang="fr-FR" b="1">
                <a:solidFill>
                  <a:srgbClr val="FF3300"/>
                </a:solidFill>
              </a:rPr>
              <a:t>1.2 Arbre: </a:t>
            </a:r>
            <a:r>
              <a:rPr lang="fr-FR">
                <a:solidFill>
                  <a:schemeClr val="accent2"/>
                </a:solidFill>
              </a:rPr>
              <a:t>L’arbre est représenté par une poutre de section</a:t>
            </a:r>
          </a:p>
          <a:p>
            <a:pPr algn="just"/>
            <a:r>
              <a:rPr lang="fr-FR">
                <a:solidFill>
                  <a:schemeClr val="accent2"/>
                </a:solidFill>
              </a:rPr>
              <a:t> circulaire et est caractérisé par l’énergie cinétique et l’énergie de déformation.</a:t>
            </a:r>
            <a:endParaRPr lang="fr-FR" b="1">
              <a:solidFill>
                <a:srgbClr val="FF3300"/>
              </a:solidFill>
            </a:endParaRPr>
          </a:p>
        </p:txBody>
      </p:sp>
      <p:sp>
        <p:nvSpPr>
          <p:cNvPr id="661513" name="Rectangle 9"/>
          <p:cNvSpPr>
            <a:spLocks noChangeArrowheads="1"/>
          </p:cNvSpPr>
          <p:nvPr/>
        </p:nvSpPr>
        <p:spPr bwMode="auto">
          <a:xfrm>
            <a:off x="468313" y="2060575"/>
            <a:ext cx="3484562" cy="457200"/>
          </a:xfrm>
          <a:prstGeom prst="rect">
            <a:avLst/>
          </a:prstGeom>
          <a:noFill/>
          <a:ln w="228600" cap="sq" algn="ctr">
            <a:noFill/>
            <a:miter lim="800000"/>
            <a:headEnd/>
            <a:tailEnd/>
          </a:ln>
          <a:effectLst/>
        </p:spPr>
        <p:txBody>
          <a:bodyPr wrap="none">
            <a:spAutoFit/>
          </a:bodyPr>
          <a:lstStyle/>
          <a:p>
            <a:r>
              <a:rPr lang="fr-FR" b="1">
                <a:solidFill>
                  <a:srgbClr val="FF3300"/>
                </a:solidFill>
              </a:rPr>
              <a:t>1.2.1 Énergie cinétique</a:t>
            </a:r>
          </a:p>
        </p:txBody>
      </p:sp>
      <p:pic>
        <p:nvPicPr>
          <p:cNvPr id="661514" name="Picture 10"/>
          <p:cNvPicPr>
            <a:picLocks noChangeAspect="1" noChangeArrowheads="1"/>
          </p:cNvPicPr>
          <p:nvPr/>
        </p:nvPicPr>
        <p:blipFill>
          <a:blip r:embed="rId3" cstate="print"/>
          <a:srcRect/>
          <a:stretch>
            <a:fillRect/>
          </a:stretch>
        </p:blipFill>
        <p:spPr bwMode="auto">
          <a:xfrm>
            <a:off x="827088" y="4724400"/>
            <a:ext cx="7777162" cy="18161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98371" name="Rectangle 3"/>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a:t>
            </a:r>
            <a:r>
              <a:rPr lang="fr-FR" altLang="zh-CN" sz="2000" b="1">
                <a:solidFill>
                  <a:schemeClr val="accent2"/>
                </a:solidFill>
                <a:ea typeface="宋体" pitchFamily="2" charset="-122"/>
              </a:rPr>
              <a:t>Introduction à la dynamique des rotors</a:t>
            </a:r>
            <a:endParaRPr lang="fr-FR" sz="2000" b="1">
              <a:solidFill>
                <a:schemeClr val="accent2"/>
              </a:solidFill>
            </a:endParaRPr>
          </a:p>
        </p:txBody>
      </p:sp>
      <p:sp>
        <p:nvSpPr>
          <p:cNvPr id="698372"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98375" name="Rectangle 7"/>
          <p:cNvSpPr>
            <a:spLocks noChangeArrowheads="1"/>
          </p:cNvSpPr>
          <p:nvPr/>
        </p:nvSpPr>
        <p:spPr bwMode="auto">
          <a:xfrm>
            <a:off x="250825" y="549275"/>
            <a:ext cx="3484563" cy="457200"/>
          </a:xfrm>
          <a:prstGeom prst="rect">
            <a:avLst/>
          </a:prstGeom>
          <a:noFill/>
          <a:ln w="228600" cap="sq" algn="ctr">
            <a:noFill/>
            <a:miter lim="800000"/>
            <a:headEnd/>
            <a:tailEnd/>
          </a:ln>
          <a:effectLst/>
        </p:spPr>
        <p:txBody>
          <a:bodyPr wrap="none">
            <a:spAutoFit/>
          </a:bodyPr>
          <a:lstStyle/>
          <a:p>
            <a:r>
              <a:rPr lang="fr-FR" b="1">
                <a:solidFill>
                  <a:srgbClr val="FF3300"/>
                </a:solidFill>
              </a:rPr>
              <a:t>1.2.1 Énergie cinétique</a:t>
            </a:r>
          </a:p>
        </p:txBody>
      </p:sp>
      <p:pic>
        <p:nvPicPr>
          <p:cNvPr id="698376" name="Picture 8"/>
          <p:cNvPicPr>
            <a:picLocks noChangeAspect="1" noChangeArrowheads="1"/>
          </p:cNvPicPr>
          <p:nvPr/>
        </p:nvPicPr>
        <p:blipFill>
          <a:blip r:embed="rId4" cstate="print"/>
          <a:srcRect/>
          <a:stretch>
            <a:fillRect/>
          </a:stretch>
        </p:blipFill>
        <p:spPr bwMode="auto">
          <a:xfrm>
            <a:off x="468313" y="981075"/>
            <a:ext cx="8424862" cy="1816100"/>
          </a:xfrm>
          <a:prstGeom prst="rect">
            <a:avLst/>
          </a:prstGeom>
          <a:noFill/>
        </p:spPr>
      </p:pic>
      <p:sp>
        <p:nvSpPr>
          <p:cNvPr id="698377" name="Rectangle 9"/>
          <p:cNvSpPr>
            <a:spLocks noChangeArrowheads="1"/>
          </p:cNvSpPr>
          <p:nvPr/>
        </p:nvSpPr>
        <p:spPr bwMode="auto">
          <a:xfrm>
            <a:off x="611188" y="2565400"/>
            <a:ext cx="7991475" cy="1187450"/>
          </a:xfrm>
          <a:prstGeom prst="rect">
            <a:avLst/>
          </a:prstGeom>
          <a:noFill/>
          <a:ln w="228600" cap="sq" algn="ctr">
            <a:noFill/>
            <a:miter lim="800000"/>
            <a:headEnd/>
            <a:tailEnd/>
          </a:ln>
          <a:effectLst/>
        </p:spPr>
        <p:txBody>
          <a:bodyPr>
            <a:spAutoFit/>
          </a:bodyPr>
          <a:lstStyle/>
          <a:p>
            <a:pPr algn="just"/>
            <a:r>
              <a:rPr lang="fr-FR"/>
              <a:t>où </a:t>
            </a:r>
            <a:r>
              <a:rPr lang="fr-FR" b="1">
                <a:solidFill>
                  <a:srgbClr val="FF3300"/>
                </a:solidFill>
              </a:rPr>
              <a:t>ρ</a:t>
            </a:r>
            <a:r>
              <a:rPr lang="fr-FR"/>
              <a:t> est </a:t>
            </a:r>
            <a:r>
              <a:rPr lang="fr-FR" b="1">
                <a:solidFill>
                  <a:srgbClr val="3366FF"/>
                </a:solidFill>
              </a:rPr>
              <a:t>la masse par unité de volume</a:t>
            </a:r>
            <a:r>
              <a:rPr lang="fr-FR"/>
              <a:t>, </a:t>
            </a:r>
          </a:p>
          <a:p>
            <a:pPr algn="just"/>
            <a:r>
              <a:rPr lang="fr-FR" b="1" i="1"/>
              <a:t>S</a:t>
            </a:r>
            <a:r>
              <a:rPr lang="fr-FR" i="1"/>
              <a:t> </a:t>
            </a:r>
            <a:r>
              <a:rPr lang="fr-FR"/>
              <a:t>est </a:t>
            </a:r>
            <a:r>
              <a:rPr lang="fr-FR" b="1">
                <a:solidFill>
                  <a:srgbClr val="3366FF"/>
                </a:solidFill>
              </a:rPr>
              <a:t>l’aire de la section droite de la poutre</a:t>
            </a:r>
            <a:r>
              <a:rPr lang="fr-FR"/>
              <a:t> et </a:t>
            </a:r>
          </a:p>
          <a:p>
            <a:pPr algn="just"/>
            <a:r>
              <a:rPr lang="fr-FR" b="1" i="1"/>
              <a:t>I </a:t>
            </a:r>
            <a:r>
              <a:rPr lang="fr-FR"/>
              <a:t>le </a:t>
            </a:r>
            <a:r>
              <a:rPr lang="fr-FR" b="1">
                <a:solidFill>
                  <a:srgbClr val="3366FF"/>
                </a:solidFill>
              </a:rPr>
              <a:t>moment d’inertie diamétral.</a:t>
            </a:r>
          </a:p>
        </p:txBody>
      </p:sp>
      <p:sp>
        <p:nvSpPr>
          <p:cNvPr id="698378" name="Rectangle 10"/>
          <p:cNvSpPr>
            <a:spLocks noChangeArrowheads="1"/>
          </p:cNvSpPr>
          <p:nvPr/>
        </p:nvSpPr>
        <p:spPr bwMode="auto">
          <a:xfrm>
            <a:off x="128588" y="3844925"/>
            <a:ext cx="8836025" cy="2876550"/>
          </a:xfrm>
          <a:prstGeom prst="rect">
            <a:avLst/>
          </a:prstGeom>
          <a:noFill/>
          <a:ln w="228600" cap="sq" algn="ctr">
            <a:solidFill>
              <a:srgbClr val="3366FF">
                <a:alpha val="33333"/>
              </a:srgbClr>
            </a:solidFill>
            <a:miter lim="800000"/>
            <a:headEnd/>
            <a:tailEnd/>
          </a:ln>
          <a:effectLst/>
        </p:spPr>
        <p:txBody>
          <a:bodyPr>
            <a:spAutoFit/>
          </a:bodyPr>
          <a:lstStyle/>
          <a:p>
            <a:pPr algn="just">
              <a:buClr>
                <a:srgbClr val="FF3300"/>
              </a:buClr>
              <a:buFont typeface="Wingdings" pitchFamily="2" charset="2"/>
              <a:buChar char="§"/>
            </a:pPr>
            <a:r>
              <a:rPr lang="fr-FR"/>
              <a:t> La première intégrale de (7) est l’expression classique d’une  poutre en flexion ; </a:t>
            </a:r>
          </a:p>
          <a:p>
            <a:pPr algn="just">
              <a:buClr>
                <a:srgbClr val="FF3300"/>
              </a:buClr>
              <a:buFont typeface="Wingdings" pitchFamily="2" charset="2"/>
              <a:buChar char="§"/>
            </a:pPr>
            <a:r>
              <a:rPr lang="fr-FR"/>
              <a:t> la seconde intégrale correspond à l’effet secondaire d’inertie de rotation (poutre de Timoshenko) ;</a:t>
            </a:r>
          </a:p>
          <a:p>
            <a:pPr algn="just">
              <a:buClr>
                <a:srgbClr val="FF3300"/>
              </a:buClr>
              <a:buFont typeface="Wingdings" pitchFamily="2" charset="2"/>
              <a:buChar char="§"/>
            </a:pPr>
            <a:r>
              <a:rPr lang="fr-FR"/>
              <a:t> le terme </a:t>
            </a:r>
            <a:r>
              <a:rPr lang="fr-FR" b="1" u="sng">
                <a:solidFill>
                  <a:srgbClr val="3366FF"/>
                </a:solidFill>
              </a:rPr>
              <a:t>ρ </a:t>
            </a:r>
            <a:r>
              <a:rPr lang="fr-FR" b="1" i="1" u="sng">
                <a:solidFill>
                  <a:srgbClr val="3366FF"/>
                </a:solidFill>
              </a:rPr>
              <a:t>IL </a:t>
            </a:r>
            <a:r>
              <a:rPr lang="fr-FR" b="1" u="sng">
                <a:solidFill>
                  <a:srgbClr val="3366FF"/>
                </a:solidFill>
              </a:rPr>
              <a:t>Ω 2</a:t>
            </a:r>
            <a:r>
              <a:rPr lang="fr-FR"/>
              <a:t> est constant et a une contribution nulle dans les équations du mouvement,</a:t>
            </a:r>
          </a:p>
          <a:p>
            <a:pPr algn="just">
              <a:buClr>
                <a:srgbClr val="FF3300"/>
              </a:buClr>
              <a:buFont typeface="Wingdings" pitchFamily="2" charset="2"/>
              <a:buChar char="§"/>
            </a:pPr>
            <a:r>
              <a:rPr lang="fr-FR"/>
              <a:t> enfin la dernière intégrale représente </a:t>
            </a:r>
            <a:r>
              <a:rPr lang="fr-FR" b="1" u="sng">
                <a:solidFill>
                  <a:srgbClr val="3366FF"/>
                </a:solidFill>
              </a:rPr>
              <a:t>l’effet gyroscopique</a:t>
            </a:r>
            <a:r>
              <a:rPr lang="fr-F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63555" name="Rectangle 3"/>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a:t>
            </a:r>
            <a:r>
              <a:rPr lang="fr-FR" altLang="zh-CN" sz="2000" b="1">
                <a:solidFill>
                  <a:schemeClr val="accent2"/>
                </a:solidFill>
                <a:ea typeface="宋体" pitchFamily="2" charset="-122"/>
              </a:rPr>
              <a:t>Introduction à la dynamique des rotors</a:t>
            </a:r>
            <a:endParaRPr lang="fr-FR" sz="2000" b="1">
              <a:solidFill>
                <a:schemeClr val="accent2"/>
              </a:solidFill>
            </a:endParaRPr>
          </a:p>
        </p:txBody>
      </p:sp>
      <p:sp>
        <p:nvSpPr>
          <p:cNvPr id="663556"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63557" name="Rectangle 5"/>
          <p:cNvSpPr>
            <a:spLocks noChangeArrowheads="1"/>
          </p:cNvSpPr>
          <p:nvPr/>
        </p:nvSpPr>
        <p:spPr bwMode="auto">
          <a:xfrm>
            <a:off x="179388" y="549275"/>
            <a:ext cx="4348162" cy="457200"/>
          </a:xfrm>
          <a:prstGeom prst="rect">
            <a:avLst/>
          </a:prstGeom>
          <a:noFill/>
          <a:ln w="228600" cap="sq" algn="ctr">
            <a:noFill/>
            <a:miter lim="800000"/>
            <a:headEnd/>
            <a:tailEnd/>
          </a:ln>
          <a:effectLst/>
        </p:spPr>
        <p:txBody>
          <a:bodyPr wrap="none">
            <a:spAutoFit/>
          </a:bodyPr>
          <a:lstStyle/>
          <a:p>
            <a:r>
              <a:rPr lang="fr-FR" b="1">
                <a:solidFill>
                  <a:srgbClr val="FF3300"/>
                </a:solidFill>
              </a:rPr>
              <a:t>1.2.2 Énergie de déformation</a:t>
            </a:r>
          </a:p>
        </p:txBody>
      </p:sp>
      <p:grpSp>
        <p:nvGrpSpPr>
          <p:cNvPr id="663564" name="Group 12"/>
          <p:cNvGrpSpPr>
            <a:grpSpLocks/>
          </p:cNvGrpSpPr>
          <p:nvPr/>
        </p:nvGrpSpPr>
        <p:grpSpPr bwMode="auto">
          <a:xfrm>
            <a:off x="377825" y="1268413"/>
            <a:ext cx="8594725" cy="457200"/>
            <a:chOff x="238" y="799"/>
            <a:chExt cx="5414" cy="288"/>
          </a:xfrm>
        </p:grpSpPr>
        <p:sp>
          <p:nvSpPr>
            <p:cNvPr id="663561" name="Rectangle 9"/>
            <p:cNvSpPr>
              <a:spLocks noChangeArrowheads="1"/>
            </p:cNvSpPr>
            <p:nvPr/>
          </p:nvSpPr>
          <p:spPr bwMode="auto">
            <a:xfrm>
              <a:off x="238" y="799"/>
              <a:ext cx="4292" cy="288"/>
            </a:xfrm>
            <a:prstGeom prst="rect">
              <a:avLst/>
            </a:prstGeom>
            <a:noFill/>
            <a:ln w="228600" cap="sq" algn="ctr">
              <a:noFill/>
              <a:miter lim="800000"/>
              <a:headEnd/>
              <a:tailEnd/>
            </a:ln>
            <a:effectLst/>
          </p:spPr>
          <p:txBody>
            <a:bodyPr wrap="none">
              <a:spAutoFit/>
            </a:bodyPr>
            <a:lstStyle/>
            <a:p>
              <a:r>
                <a:rPr lang="fr-FR"/>
                <a:t>Pour le cas le plus courant d’un arbre symétrique</a:t>
              </a:r>
            </a:p>
          </p:txBody>
        </p:sp>
        <p:pic>
          <p:nvPicPr>
            <p:cNvPr id="663563" name="Picture 11"/>
            <p:cNvPicPr>
              <a:picLocks noChangeAspect="1" noChangeArrowheads="1"/>
            </p:cNvPicPr>
            <p:nvPr/>
          </p:nvPicPr>
          <p:blipFill>
            <a:blip r:embed="rId3" cstate="print"/>
            <a:srcRect/>
            <a:stretch>
              <a:fillRect/>
            </a:stretch>
          </p:blipFill>
          <p:spPr bwMode="auto">
            <a:xfrm>
              <a:off x="4496" y="853"/>
              <a:ext cx="1156" cy="225"/>
            </a:xfrm>
            <a:prstGeom prst="rect">
              <a:avLst/>
            </a:prstGeom>
            <a:noFill/>
          </p:spPr>
        </p:pic>
      </p:grpSp>
      <p:sp>
        <p:nvSpPr>
          <p:cNvPr id="663566" name="Rectangle 14"/>
          <p:cNvSpPr>
            <a:spLocks noChangeArrowheads="1"/>
          </p:cNvSpPr>
          <p:nvPr/>
        </p:nvSpPr>
        <p:spPr bwMode="auto">
          <a:xfrm>
            <a:off x="468313" y="1844675"/>
            <a:ext cx="5256212" cy="457200"/>
          </a:xfrm>
          <a:prstGeom prst="rect">
            <a:avLst/>
          </a:prstGeom>
          <a:noFill/>
          <a:ln w="228600" cap="sq" algn="ctr">
            <a:noFill/>
            <a:miter lim="800000"/>
            <a:headEnd/>
            <a:tailEnd/>
          </a:ln>
          <a:effectLst/>
        </p:spPr>
        <p:txBody>
          <a:bodyPr>
            <a:spAutoFit/>
          </a:bodyPr>
          <a:lstStyle/>
          <a:p>
            <a:pPr algn="just"/>
            <a:r>
              <a:rPr lang="fr-FR" b="1">
                <a:solidFill>
                  <a:srgbClr val="3366FF"/>
                </a:solidFill>
              </a:rPr>
              <a:t>l’énergie de déformation s’écrit :</a:t>
            </a:r>
          </a:p>
        </p:txBody>
      </p:sp>
      <p:pic>
        <p:nvPicPr>
          <p:cNvPr id="663567" name="Picture 15"/>
          <p:cNvPicPr>
            <a:picLocks noChangeAspect="1" noChangeArrowheads="1"/>
          </p:cNvPicPr>
          <p:nvPr/>
        </p:nvPicPr>
        <p:blipFill>
          <a:blip r:embed="rId4" cstate="print"/>
          <a:srcRect/>
          <a:stretch>
            <a:fillRect/>
          </a:stretch>
        </p:blipFill>
        <p:spPr bwMode="auto">
          <a:xfrm>
            <a:off x="1476375" y="2420938"/>
            <a:ext cx="6911975" cy="1227137"/>
          </a:xfrm>
          <a:prstGeom prst="rect">
            <a:avLst/>
          </a:prstGeom>
          <a:noFill/>
        </p:spPr>
      </p:pic>
      <p:pic>
        <p:nvPicPr>
          <p:cNvPr id="663568" name="Picture 16"/>
          <p:cNvPicPr>
            <a:picLocks noChangeAspect="1" noChangeArrowheads="1"/>
          </p:cNvPicPr>
          <p:nvPr/>
        </p:nvPicPr>
        <p:blipFill>
          <a:blip r:embed="rId5" cstate="print"/>
          <a:srcRect/>
          <a:stretch>
            <a:fillRect/>
          </a:stretch>
        </p:blipFill>
        <p:spPr bwMode="auto">
          <a:xfrm>
            <a:off x="2411413" y="5445125"/>
            <a:ext cx="1871662" cy="801688"/>
          </a:xfrm>
          <a:prstGeom prst="rect">
            <a:avLst/>
          </a:prstGeom>
          <a:noFill/>
        </p:spPr>
      </p:pic>
      <p:pic>
        <p:nvPicPr>
          <p:cNvPr id="663569" name="Picture 17"/>
          <p:cNvPicPr>
            <a:picLocks noChangeAspect="1" noChangeArrowheads="1"/>
          </p:cNvPicPr>
          <p:nvPr/>
        </p:nvPicPr>
        <p:blipFill>
          <a:blip r:embed="rId6" cstate="print"/>
          <a:srcRect/>
          <a:stretch>
            <a:fillRect/>
          </a:stretch>
        </p:blipFill>
        <p:spPr bwMode="auto">
          <a:xfrm>
            <a:off x="4859338" y="5300663"/>
            <a:ext cx="2087562" cy="898525"/>
          </a:xfrm>
          <a:prstGeom prst="rect">
            <a:avLst/>
          </a:prstGeom>
          <a:noFill/>
        </p:spPr>
      </p:pic>
      <p:sp>
        <p:nvSpPr>
          <p:cNvPr id="663570" name="Rectangle 18"/>
          <p:cNvSpPr>
            <a:spLocks noChangeArrowheads="1"/>
          </p:cNvSpPr>
          <p:nvPr/>
        </p:nvSpPr>
        <p:spPr bwMode="auto">
          <a:xfrm>
            <a:off x="323850" y="4365625"/>
            <a:ext cx="8496300" cy="822325"/>
          </a:xfrm>
          <a:prstGeom prst="rect">
            <a:avLst/>
          </a:prstGeom>
          <a:noFill/>
          <a:ln w="228600" cap="sq" algn="ctr">
            <a:noFill/>
            <a:miter lim="800000"/>
            <a:headEnd/>
            <a:tailEnd/>
          </a:ln>
          <a:effectLst/>
        </p:spPr>
        <p:txBody>
          <a:bodyPr>
            <a:spAutoFit/>
          </a:bodyPr>
          <a:lstStyle/>
          <a:p>
            <a:pPr algn="just"/>
            <a:r>
              <a:rPr lang="fr-FR"/>
              <a:t>Notons que les inerties diamétrales de la section droite par rapport à </a:t>
            </a:r>
            <a:r>
              <a:rPr lang="fr-FR" i="1"/>
              <a:t>x </a:t>
            </a:r>
            <a:r>
              <a:rPr lang="fr-FR"/>
              <a:t>et </a:t>
            </a:r>
            <a:r>
              <a:rPr lang="fr-FR" i="1"/>
              <a:t>z </a:t>
            </a:r>
            <a:r>
              <a:rPr lang="fr-FR"/>
              <a:t>on 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65603" name="Rectangle 3"/>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a:t>
            </a:r>
            <a:r>
              <a:rPr lang="fr-FR" altLang="zh-CN" sz="2000" b="1">
                <a:solidFill>
                  <a:schemeClr val="accent2"/>
                </a:solidFill>
                <a:ea typeface="宋体" pitchFamily="2" charset="-122"/>
              </a:rPr>
              <a:t>Introduction à la dynamique des rotors</a:t>
            </a:r>
            <a:endParaRPr lang="fr-FR" sz="2000" b="1">
              <a:solidFill>
                <a:schemeClr val="accent2"/>
              </a:solidFill>
            </a:endParaRPr>
          </a:p>
        </p:txBody>
      </p:sp>
      <p:sp>
        <p:nvSpPr>
          <p:cNvPr id="665604"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65605" name="Rectangle 5"/>
          <p:cNvSpPr>
            <a:spLocks noChangeArrowheads="1"/>
          </p:cNvSpPr>
          <p:nvPr/>
        </p:nvSpPr>
        <p:spPr bwMode="auto">
          <a:xfrm>
            <a:off x="0" y="476250"/>
            <a:ext cx="1522413" cy="457200"/>
          </a:xfrm>
          <a:prstGeom prst="rect">
            <a:avLst/>
          </a:prstGeom>
          <a:noFill/>
          <a:ln w="228600" cap="sq" algn="ctr">
            <a:noFill/>
            <a:miter lim="800000"/>
            <a:headEnd/>
            <a:tailEnd/>
          </a:ln>
          <a:effectLst/>
        </p:spPr>
        <p:txBody>
          <a:bodyPr wrap="none">
            <a:spAutoFit/>
          </a:bodyPr>
          <a:lstStyle/>
          <a:p>
            <a:r>
              <a:rPr lang="fr-FR" b="1">
                <a:solidFill>
                  <a:srgbClr val="FF3300"/>
                </a:solidFill>
              </a:rPr>
              <a:t>1.3 Palier</a:t>
            </a:r>
          </a:p>
        </p:txBody>
      </p:sp>
      <p:sp>
        <p:nvSpPr>
          <p:cNvPr id="665606" name="Rectangle 6"/>
          <p:cNvSpPr>
            <a:spLocks noChangeArrowheads="1"/>
          </p:cNvSpPr>
          <p:nvPr/>
        </p:nvSpPr>
        <p:spPr bwMode="auto">
          <a:xfrm>
            <a:off x="2951163" y="6448425"/>
            <a:ext cx="5878512" cy="396875"/>
          </a:xfrm>
          <a:prstGeom prst="rect">
            <a:avLst/>
          </a:prstGeom>
          <a:noFill/>
          <a:ln w="228600" cap="sq" algn="ctr">
            <a:noFill/>
            <a:miter lim="800000"/>
            <a:headEnd/>
            <a:tailEnd/>
          </a:ln>
          <a:effectLst/>
        </p:spPr>
        <p:txBody>
          <a:bodyPr wrap="none">
            <a:spAutoFit/>
          </a:bodyPr>
          <a:lstStyle/>
          <a:p>
            <a:r>
              <a:rPr lang="fr-FR" sz="2000" b="1">
                <a:solidFill>
                  <a:schemeClr val="accent2"/>
                </a:solidFill>
              </a:rPr>
              <a:t>Figure 3 – Amortissement et raideur d’un palier</a:t>
            </a:r>
          </a:p>
        </p:txBody>
      </p:sp>
      <p:sp>
        <p:nvSpPr>
          <p:cNvPr id="665608" name="Rectangle 8"/>
          <p:cNvSpPr>
            <a:spLocks noChangeArrowheads="1"/>
          </p:cNvSpPr>
          <p:nvPr/>
        </p:nvSpPr>
        <p:spPr bwMode="auto">
          <a:xfrm>
            <a:off x="250825" y="908050"/>
            <a:ext cx="8893175" cy="822325"/>
          </a:xfrm>
          <a:prstGeom prst="rect">
            <a:avLst/>
          </a:prstGeom>
          <a:noFill/>
          <a:ln w="228600" cap="sq" algn="ctr">
            <a:noFill/>
            <a:miter lim="800000"/>
            <a:headEnd/>
            <a:tailEnd/>
          </a:ln>
          <a:effectLst/>
        </p:spPr>
        <p:txBody>
          <a:bodyPr>
            <a:spAutoFit/>
          </a:bodyPr>
          <a:lstStyle/>
          <a:p>
            <a:pPr algn="just"/>
            <a:r>
              <a:rPr lang="fr-FR"/>
              <a:t>Le travail virtuel δW des forces extérieures agissant sur l’arbre se met sous la forme:</a:t>
            </a:r>
          </a:p>
        </p:txBody>
      </p:sp>
      <p:pic>
        <p:nvPicPr>
          <p:cNvPr id="665609" name="Picture 9"/>
          <p:cNvPicPr>
            <a:picLocks noChangeAspect="1" noChangeArrowheads="1"/>
          </p:cNvPicPr>
          <p:nvPr/>
        </p:nvPicPr>
        <p:blipFill>
          <a:blip r:embed="rId4" cstate="print"/>
          <a:srcRect/>
          <a:stretch>
            <a:fillRect/>
          </a:stretch>
        </p:blipFill>
        <p:spPr bwMode="auto">
          <a:xfrm>
            <a:off x="3492500" y="1484313"/>
            <a:ext cx="2592388" cy="481012"/>
          </a:xfrm>
          <a:prstGeom prst="rect">
            <a:avLst/>
          </a:prstGeom>
          <a:noFill/>
          <a:ln w="9525">
            <a:solidFill>
              <a:srgbClr val="FF3300"/>
            </a:solidFill>
            <a:miter lim="800000"/>
            <a:headEnd/>
            <a:tailEnd/>
          </a:ln>
        </p:spPr>
      </p:pic>
      <p:pic>
        <p:nvPicPr>
          <p:cNvPr id="665610" name="Picture 10"/>
          <p:cNvPicPr>
            <a:picLocks noChangeAspect="1" noChangeArrowheads="1"/>
          </p:cNvPicPr>
          <p:nvPr/>
        </p:nvPicPr>
        <p:blipFill>
          <a:blip r:embed="rId5" cstate="print"/>
          <a:srcRect/>
          <a:stretch>
            <a:fillRect/>
          </a:stretch>
        </p:blipFill>
        <p:spPr bwMode="auto">
          <a:xfrm>
            <a:off x="468313" y="2924175"/>
            <a:ext cx="7991475" cy="1006475"/>
          </a:xfrm>
          <a:prstGeom prst="rect">
            <a:avLst/>
          </a:prstGeom>
          <a:noFill/>
          <a:ln w="9525">
            <a:solidFill>
              <a:srgbClr val="3366FF"/>
            </a:solidFill>
            <a:miter lim="800000"/>
            <a:headEnd/>
            <a:tailEnd/>
          </a:ln>
        </p:spPr>
      </p:pic>
      <p:sp>
        <p:nvSpPr>
          <p:cNvPr id="665611" name="Rectangle 11"/>
          <p:cNvSpPr>
            <a:spLocks noChangeArrowheads="1"/>
          </p:cNvSpPr>
          <p:nvPr/>
        </p:nvSpPr>
        <p:spPr bwMode="auto">
          <a:xfrm>
            <a:off x="323850" y="2090738"/>
            <a:ext cx="7991475" cy="701675"/>
          </a:xfrm>
          <a:prstGeom prst="rect">
            <a:avLst/>
          </a:prstGeom>
          <a:noFill/>
          <a:ln w="228600" cap="sq" algn="ctr">
            <a:noFill/>
            <a:miter lim="800000"/>
            <a:headEnd/>
            <a:tailEnd/>
          </a:ln>
          <a:effectLst/>
        </p:spPr>
        <p:txBody>
          <a:bodyPr>
            <a:spAutoFit/>
          </a:bodyPr>
          <a:lstStyle/>
          <a:p>
            <a:pPr algn="just"/>
            <a:r>
              <a:rPr lang="fr-FR" sz="2000" b="1" i="1" u="sng">
                <a:solidFill>
                  <a:srgbClr val="FF3300"/>
                </a:solidFill>
              </a:rPr>
              <a:t>Fu </a:t>
            </a:r>
            <a:r>
              <a:rPr lang="fr-FR" sz="2000" b="1" u="sng">
                <a:solidFill>
                  <a:srgbClr val="FF3300"/>
                </a:solidFill>
              </a:rPr>
              <a:t>et </a:t>
            </a:r>
            <a:r>
              <a:rPr lang="fr-FR" sz="2000" b="1" i="1" u="sng">
                <a:solidFill>
                  <a:srgbClr val="FF3300"/>
                </a:solidFill>
              </a:rPr>
              <a:t>Fw</a:t>
            </a:r>
            <a:r>
              <a:rPr lang="fr-FR" sz="2000" b="1" i="1">
                <a:solidFill>
                  <a:srgbClr val="3366FF"/>
                </a:solidFill>
              </a:rPr>
              <a:t> </a:t>
            </a:r>
            <a:r>
              <a:rPr lang="fr-FR" sz="2000" b="1">
                <a:solidFill>
                  <a:srgbClr val="3366FF"/>
                </a:solidFill>
              </a:rPr>
              <a:t>sont les composantes de la force généralisée et </a:t>
            </a:r>
            <a:r>
              <a:rPr lang="fr-FR" sz="2000" b="1">
                <a:solidFill>
                  <a:schemeClr val="accent2"/>
                </a:solidFill>
              </a:rPr>
              <a:t>s’expriment sous la forme matricielle</a:t>
            </a:r>
            <a:r>
              <a:rPr lang="fr-FR" sz="2000" b="1">
                <a:solidFill>
                  <a:srgbClr val="3366FF"/>
                </a:solidFill>
              </a:rPr>
              <a:t> suivante :</a:t>
            </a:r>
          </a:p>
        </p:txBody>
      </p:sp>
      <p:grpSp>
        <p:nvGrpSpPr>
          <p:cNvPr id="665623" name="Group 23"/>
          <p:cNvGrpSpPr>
            <a:grpSpLocks/>
          </p:cNvGrpSpPr>
          <p:nvPr/>
        </p:nvGrpSpPr>
        <p:grpSpPr bwMode="auto">
          <a:xfrm>
            <a:off x="4716463" y="3933825"/>
            <a:ext cx="2541587" cy="2554288"/>
            <a:chOff x="2191" y="2486"/>
            <a:chExt cx="1601" cy="1609"/>
          </a:xfrm>
        </p:grpSpPr>
        <p:pic>
          <p:nvPicPr>
            <p:cNvPr id="665607" name="Picture 7"/>
            <p:cNvPicPr>
              <a:picLocks noChangeAspect="1" noChangeArrowheads="1"/>
            </p:cNvPicPr>
            <p:nvPr/>
          </p:nvPicPr>
          <p:blipFill>
            <a:blip r:embed="rId6" cstate="print"/>
            <a:srcRect/>
            <a:stretch>
              <a:fillRect/>
            </a:stretch>
          </p:blipFill>
          <p:spPr bwMode="auto">
            <a:xfrm>
              <a:off x="2191" y="2486"/>
              <a:ext cx="1601" cy="1609"/>
            </a:xfrm>
            <a:prstGeom prst="rect">
              <a:avLst/>
            </a:prstGeom>
            <a:noFill/>
            <a:ln w="228600" cap="sq" algn="ctr">
              <a:noFill/>
              <a:miter lim="800000"/>
              <a:headEnd/>
              <a:tailEnd/>
            </a:ln>
            <a:effectLst/>
          </p:spPr>
        </p:pic>
      </p:grpSp>
      <p:sp>
        <p:nvSpPr>
          <p:cNvPr id="665622" name="Rectangle 22"/>
          <p:cNvSpPr>
            <a:spLocks noChangeArrowheads="1"/>
          </p:cNvSpPr>
          <p:nvPr/>
        </p:nvSpPr>
        <p:spPr bwMode="auto">
          <a:xfrm>
            <a:off x="211138" y="4005263"/>
            <a:ext cx="2560637" cy="2759075"/>
          </a:xfrm>
          <a:prstGeom prst="rect">
            <a:avLst/>
          </a:prstGeom>
          <a:noFill/>
          <a:ln w="228600" cap="sq" algn="ctr">
            <a:solidFill>
              <a:schemeClr val="accent1">
                <a:alpha val="33333"/>
              </a:schemeClr>
            </a:solidFill>
            <a:miter lim="800000"/>
            <a:headEnd/>
            <a:tailEnd/>
          </a:ln>
          <a:effectLst/>
        </p:spPr>
        <p:txBody>
          <a:bodyPr>
            <a:spAutoFit/>
          </a:bodyPr>
          <a:lstStyle/>
          <a:p>
            <a:pPr algn="just"/>
            <a:r>
              <a:rPr lang="fr-FR" sz="2000" b="1">
                <a:solidFill>
                  <a:srgbClr val="3366FF"/>
                </a:solidFill>
              </a:rPr>
              <a:t>Fréquemment en particulier dans le cas de palier  hydrodynamique</a:t>
            </a:r>
          </a:p>
          <a:p>
            <a:pPr algn="just"/>
            <a:r>
              <a:rPr lang="fr-FR" sz="2000" b="1">
                <a:solidFill>
                  <a:srgbClr val="3366FF"/>
                </a:solidFill>
              </a:rPr>
              <a:t>: </a:t>
            </a:r>
            <a:r>
              <a:rPr lang="fr-FR" sz="2000" b="1" i="1">
                <a:solidFill>
                  <a:srgbClr val="3366FF"/>
                </a:solidFill>
              </a:rPr>
              <a:t>kxx </a:t>
            </a:r>
            <a:r>
              <a:rPr lang="fr-FR" sz="2000" b="1">
                <a:solidFill>
                  <a:srgbClr val="3366FF"/>
                </a:solidFill>
              </a:rPr>
              <a:t>≠ </a:t>
            </a:r>
            <a:r>
              <a:rPr lang="fr-FR" sz="2000" b="1" i="1">
                <a:solidFill>
                  <a:srgbClr val="3366FF"/>
                </a:solidFill>
              </a:rPr>
              <a:t>kzz </a:t>
            </a:r>
            <a:r>
              <a:rPr lang="fr-FR" sz="2000" b="1">
                <a:solidFill>
                  <a:srgbClr val="3366FF"/>
                </a:solidFill>
              </a:rPr>
              <a:t>; </a:t>
            </a:r>
          </a:p>
          <a:p>
            <a:pPr algn="just"/>
            <a:r>
              <a:rPr lang="fr-FR" sz="2000" b="1" i="1">
                <a:solidFill>
                  <a:srgbClr val="3366FF"/>
                </a:solidFill>
              </a:rPr>
              <a:t>cxx </a:t>
            </a:r>
            <a:r>
              <a:rPr lang="fr-FR" sz="2000" b="1">
                <a:solidFill>
                  <a:srgbClr val="3366FF"/>
                </a:solidFill>
              </a:rPr>
              <a:t>≠ </a:t>
            </a:r>
            <a:r>
              <a:rPr lang="fr-FR" sz="2000" b="1" i="1">
                <a:solidFill>
                  <a:srgbClr val="3366FF"/>
                </a:solidFill>
              </a:rPr>
              <a:t>czz </a:t>
            </a:r>
            <a:r>
              <a:rPr lang="fr-FR" sz="2000" b="1">
                <a:solidFill>
                  <a:srgbClr val="3366FF"/>
                </a:solidFill>
              </a:rPr>
              <a:t>, et </a:t>
            </a:r>
          </a:p>
          <a:p>
            <a:pPr algn="just"/>
            <a:r>
              <a:rPr lang="fr-FR" sz="2000" b="1" i="1">
                <a:solidFill>
                  <a:srgbClr val="3366FF"/>
                </a:solidFill>
              </a:rPr>
              <a:t>kxz </a:t>
            </a:r>
            <a:r>
              <a:rPr lang="fr-FR" sz="2000" b="1">
                <a:solidFill>
                  <a:srgbClr val="3366FF"/>
                </a:solidFill>
              </a:rPr>
              <a:t>≠ </a:t>
            </a:r>
            <a:r>
              <a:rPr lang="fr-FR" sz="2000" b="1" i="1">
                <a:solidFill>
                  <a:srgbClr val="3366FF"/>
                </a:solidFill>
              </a:rPr>
              <a:t>kzx </a:t>
            </a:r>
            <a:r>
              <a:rPr lang="fr-FR" sz="2000" b="1">
                <a:solidFill>
                  <a:srgbClr val="3366FF"/>
                </a:solidFill>
              </a:rPr>
              <a:t>; </a:t>
            </a:r>
          </a:p>
          <a:p>
            <a:pPr algn="just"/>
            <a:r>
              <a:rPr lang="fr-FR" sz="2000" b="1" i="1">
                <a:solidFill>
                  <a:srgbClr val="3366FF"/>
                </a:solidFill>
              </a:rPr>
              <a:t>cxz </a:t>
            </a:r>
            <a:r>
              <a:rPr lang="fr-FR" sz="2000" b="1">
                <a:solidFill>
                  <a:srgbClr val="3366FF"/>
                </a:solidFill>
              </a:rPr>
              <a:t>≠ </a:t>
            </a:r>
            <a:r>
              <a:rPr lang="fr-FR" sz="2000" b="1" i="1">
                <a:solidFill>
                  <a:srgbClr val="3366FF"/>
                </a:solidFill>
              </a:rPr>
              <a:t>czx </a:t>
            </a:r>
            <a:r>
              <a:rPr lang="fr-FR" sz="2000" b="1">
                <a:solidFill>
                  <a:srgbClr val="3366FF"/>
                </a:solidFill>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67651" name="Rectangle 3"/>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a:t>
            </a:r>
            <a:r>
              <a:rPr lang="fr-FR" altLang="zh-CN" sz="2000" b="1">
                <a:solidFill>
                  <a:schemeClr val="accent2"/>
                </a:solidFill>
                <a:ea typeface="宋体" pitchFamily="2" charset="-122"/>
              </a:rPr>
              <a:t>Introduction à la dynamique des rotors</a:t>
            </a:r>
            <a:endParaRPr lang="fr-FR" sz="2000" b="1">
              <a:solidFill>
                <a:schemeClr val="accent2"/>
              </a:solidFill>
            </a:endParaRPr>
          </a:p>
        </p:txBody>
      </p:sp>
      <p:sp>
        <p:nvSpPr>
          <p:cNvPr id="667652"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67653" name="Rectangle 5"/>
          <p:cNvSpPr>
            <a:spLocks noChangeArrowheads="1"/>
          </p:cNvSpPr>
          <p:nvPr/>
        </p:nvSpPr>
        <p:spPr bwMode="auto">
          <a:xfrm>
            <a:off x="157163" y="476250"/>
            <a:ext cx="8101012" cy="1187450"/>
          </a:xfrm>
          <a:prstGeom prst="rect">
            <a:avLst/>
          </a:prstGeom>
          <a:noFill/>
          <a:ln w="228600" cap="sq" algn="ctr">
            <a:noFill/>
            <a:miter lim="800000"/>
            <a:headEnd/>
            <a:tailEnd/>
          </a:ln>
          <a:effectLst/>
        </p:spPr>
        <p:txBody>
          <a:bodyPr>
            <a:spAutoFit/>
          </a:bodyPr>
          <a:lstStyle/>
          <a:p>
            <a:pPr algn="just"/>
            <a:r>
              <a:rPr lang="fr-FR" b="1">
                <a:solidFill>
                  <a:srgbClr val="FF3300"/>
                </a:solidFill>
              </a:rPr>
              <a:t>1.4 Balourd: </a:t>
            </a:r>
            <a:r>
              <a:rPr lang="fr-FR" b="1">
                <a:solidFill>
                  <a:schemeClr val="folHlink"/>
                </a:solidFill>
              </a:rPr>
              <a:t>Le balourd (figure 4) est dû à une masse </a:t>
            </a:r>
          </a:p>
          <a:p>
            <a:pPr algn="just"/>
            <a:r>
              <a:rPr lang="fr-FR" b="1">
                <a:solidFill>
                  <a:schemeClr val="folHlink"/>
                </a:solidFill>
              </a:rPr>
              <a:t>mb située à la distance « </a:t>
            </a:r>
            <a:r>
              <a:rPr lang="fr-FR" b="1">
                <a:solidFill>
                  <a:srgbClr val="FF3300"/>
                </a:solidFill>
              </a:rPr>
              <a:t>d </a:t>
            </a:r>
            <a:r>
              <a:rPr lang="fr-FR" b="1">
                <a:solidFill>
                  <a:schemeClr val="folHlink"/>
                </a:solidFill>
              </a:rPr>
              <a:t>» du centre géométrique de l’arbre.</a:t>
            </a:r>
          </a:p>
        </p:txBody>
      </p:sp>
      <p:pic>
        <p:nvPicPr>
          <p:cNvPr id="667654" name="Picture 6"/>
          <p:cNvPicPr>
            <a:picLocks noChangeAspect="1" noChangeArrowheads="1"/>
          </p:cNvPicPr>
          <p:nvPr/>
        </p:nvPicPr>
        <p:blipFill>
          <a:blip r:embed="rId4" cstate="print"/>
          <a:srcRect/>
          <a:stretch>
            <a:fillRect/>
          </a:stretch>
        </p:blipFill>
        <p:spPr bwMode="auto">
          <a:xfrm>
            <a:off x="5580063" y="3284538"/>
            <a:ext cx="3311525" cy="2981325"/>
          </a:xfrm>
          <a:prstGeom prst="rect">
            <a:avLst/>
          </a:prstGeom>
          <a:noFill/>
          <a:ln w="228600" cap="sq" algn="ctr">
            <a:noFill/>
            <a:miter lim="800000"/>
            <a:headEnd/>
            <a:tailEnd/>
          </a:ln>
          <a:effectLst/>
        </p:spPr>
      </p:pic>
      <p:sp>
        <p:nvSpPr>
          <p:cNvPr id="667655" name="Rectangle 7"/>
          <p:cNvSpPr>
            <a:spLocks noChangeArrowheads="1"/>
          </p:cNvSpPr>
          <p:nvPr/>
        </p:nvSpPr>
        <p:spPr bwMode="auto">
          <a:xfrm>
            <a:off x="6156325" y="6237288"/>
            <a:ext cx="2413000" cy="396875"/>
          </a:xfrm>
          <a:prstGeom prst="rect">
            <a:avLst/>
          </a:prstGeom>
          <a:noFill/>
          <a:ln w="228600" cap="sq" algn="ctr">
            <a:noFill/>
            <a:miter lim="800000"/>
            <a:headEnd/>
            <a:tailEnd/>
          </a:ln>
          <a:effectLst/>
        </p:spPr>
        <p:txBody>
          <a:bodyPr wrap="none">
            <a:spAutoFit/>
          </a:bodyPr>
          <a:lstStyle/>
          <a:p>
            <a:r>
              <a:rPr lang="fr-FR" sz="2000" b="1">
                <a:solidFill>
                  <a:srgbClr val="FF3300"/>
                </a:solidFill>
              </a:rPr>
              <a:t>Figure 4 – Balourd</a:t>
            </a:r>
          </a:p>
        </p:txBody>
      </p:sp>
      <p:sp>
        <p:nvSpPr>
          <p:cNvPr id="667656" name="Rectangle 8"/>
          <p:cNvSpPr>
            <a:spLocks noChangeArrowheads="1"/>
          </p:cNvSpPr>
          <p:nvPr/>
        </p:nvSpPr>
        <p:spPr bwMode="auto">
          <a:xfrm>
            <a:off x="395288" y="1989138"/>
            <a:ext cx="8497887" cy="701675"/>
          </a:xfrm>
          <a:prstGeom prst="rect">
            <a:avLst/>
          </a:prstGeom>
          <a:noFill/>
          <a:ln w="228600" cap="sq" algn="ctr">
            <a:noFill/>
            <a:miter lim="800000"/>
            <a:headEnd/>
            <a:tailEnd/>
          </a:ln>
          <a:effectLst/>
        </p:spPr>
        <p:txBody>
          <a:bodyPr>
            <a:spAutoFit/>
          </a:bodyPr>
          <a:lstStyle/>
          <a:p>
            <a:pPr algn="just"/>
            <a:r>
              <a:rPr lang="fr-FR" sz="2000" b="1">
                <a:solidFill>
                  <a:srgbClr val="3366FF"/>
                </a:solidFill>
              </a:rPr>
              <a:t>La masse reste dans un plan perpendiculaire à l’axe </a:t>
            </a:r>
            <a:r>
              <a:rPr lang="fr-FR" sz="2000" b="1" i="1">
                <a:solidFill>
                  <a:srgbClr val="3366FF"/>
                </a:solidFill>
              </a:rPr>
              <a:t>y </a:t>
            </a:r>
            <a:r>
              <a:rPr lang="fr-FR" sz="2000" b="1">
                <a:solidFill>
                  <a:srgbClr val="3366FF"/>
                </a:solidFill>
              </a:rPr>
              <a:t>et</a:t>
            </a:r>
          </a:p>
          <a:p>
            <a:pPr algn="just"/>
            <a:r>
              <a:rPr lang="fr-FR" sz="2000" b="1">
                <a:solidFill>
                  <a:srgbClr val="3366FF"/>
                </a:solidFill>
              </a:rPr>
              <a:t>sa coordonnée selon l’axe </a:t>
            </a:r>
            <a:r>
              <a:rPr lang="fr-FR" sz="2000" b="1" i="1">
                <a:solidFill>
                  <a:srgbClr val="3366FF"/>
                </a:solidFill>
              </a:rPr>
              <a:t>y </a:t>
            </a:r>
            <a:r>
              <a:rPr lang="fr-FR" sz="2000" b="1">
                <a:solidFill>
                  <a:srgbClr val="3366FF"/>
                </a:solidFill>
              </a:rPr>
              <a:t>est constante.</a:t>
            </a:r>
          </a:p>
        </p:txBody>
      </p:sp>
      <p:sp>
        <p:nvSpPr>
          <p:cNvPr id="667657" name="Rectangle 9"/>
          <p:cNvSpPr>
            <a:spLocks noChangeArrowheads="1"/>
          </p:cNvSpPr>
          <p:nvPr/>
        </p:nvSpPr>
        <p:spPr bwMode="auto">
          <a:xfrm>
            <a:off x="250825" y="2781300"/>
            <a:ext cx="6756400" cy="396875"/>
          </a:xfrm>
          <a:prstGeom prst="rect">
            <a:avLst/>
          </a:prstGeom>
          <a:noFill/>
          <a:ln w="228600" cap="sq" algn="ctr">
            <a:noFill/>
            <a:miter lim="800000"/>
            <a:headEnd/>
            <a:tailEnd/>
          </a:ln>
          <a:effectLst/>
        </p:spPr>
        <p:txBody>
          <a:bodyPr wrap="none">
            <a:spAutoFit/>
          </a:bodyPr>
          <a:lstStyle/>
          <a:p>
            <a:r>
              <a:rPr lang="fr-FR" sz="2000" b="1">
                <a:solidFill>
                  <a:schemeClr val="hlink"/>
                </a:solidFill>
              </a:rPr>
              <a:t>Dans le repère </a:t>
            </a:r>
            <a:r>
              <a:rPr lang="fr-FR" sz="2000" b="1" i="1">
                <a:solidFill>
                  <a:schemeClr val="hlink"/>
                </a:solidFill>
              </a:rPr>
              <a:t>R </a:t>
            </a:r>
            <a:r>
              <a:rPr lang="fr-FR" sz="2000" b="1">
                <a:solidFill>
                  <a:schemeClr val="hlink"/>
                </a:solidFill>
              </a:rPr>
              <a:t>0 les coordonnées de la masse sont :</a:t>
            </a:r>
          </a:p>
        </p:txBody>
      </p:sp>
      <p:pic>
        <p:nvPicPr>
          <p:cNvPr id="667658" name="Picture 10"/>
          <p:cNvPicPr>
            <a:picLocks noChangeAspect="1" noChangeArrowheads="1"/>
          </p:cNvPicPr>
          <p:nvPr/>
        </p:nvPicPr>
        <p:blipFill>
          <a:blip r:embed="rId5" cstate="print"/>
          <a:srcRect/>
          <a:stretch>
            <a:fillRect/>
          </a:stretch>
        </p:blipFill>
        <p:spPr bwMode="auto">
          <a:xfrm>
            <a:off x="468313" y="3716338"/>
            <a:ext cx="5040312" cy="1081087"/>
          </a:xfrm>
          <a:prstGeom prst="rect">
            <a:avLst/>
          </a:prstGeom>
          <a:noFill/>
          <a:ln w="9525">
            <a:solidFill>
              <a:srgbClr val="3366FF"/>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00419" name="Rectangle 3"/>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a:t>
            </a:r>
            <a:r>
              <a:rPr lang="fr-FR" altLang="zh-CN" sz="2000" b="1">
                <a:solidFill>
                  <a:schemeClr val="accent2"/>
                </a:solidFill>
                <a:ea typeface="宋体" pitchFamily="2" charset="-122"/>
              </a:rPr>
              <a:t>Introduction à la dynamique des rotors</a:t>
            </a:r>
            <a:endParaRPr lang="fr-FR" sz="2000" b="1">
              <a:solidFill>
                <a:schemeClr val="accent2"/>
              </a:solidFill>
            </a:endParaRPr>
          </a:p>
        </p:txBody>
      </p:sp>
      <p:sp>
        <p:nvSpPr>
          <p:cNvPr id="700420"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00421" name="Rectangle 5"/>
          <p:cNvSpPr>
            <a:spLocks noChangeArrowheads="1"/>
          </p:cNvSpPr>
          <p:nvPr/>
        </p:nvSpPr>
        <p:spPr bwMode="auto">
          <a:xfrm>
            <a:off x="157163" y="476250"/>
            <a:ext cx="8101012" cy="457200"/>
          </a:xfrm>
          <a:prstGeom prst="rect">
            <a:avLst/>
          </a:prstGeom>
          <a:noFill/>
          <a:ln w="228600" cap="sq" algn="ctr">
            <a:noFill/>
            <a:miter lim="800000"/>
            <a:headEnd/>
            <a:tailEnd/>
          </a:ln>
          <a:effectLst/>
        </p:spPr>
        <p:txBody>
          <a:bodyPr>
            <a:spAutoFit/>
          </a:bodyPr>
          <a:lstStyle/>
          <a:p>
            <a:pPr algn="just"/>
            <a:r>
              <a:rPr lang="fr-FR" b="1">
                <a:solidFill>
                  <a:srgbClr val="FF3300"/>
                </a:solidFill>
              </a:rPr>
              <a:t>1.4 Balourd:</a:t>
            </a:r>
            <a:endParaRPr lang="fr-FR" b="1">
              <a:solidFill>
                <a:schemeClr val="folHlink"/>
              </a:solidFill>
            </a:endParaRPr>
          </a:p>
        </p:txBody>
      </p:sp>
      <p:sp>
        <p:nvSpPr>
          <p:cNvPr id="700423" name="Rectangle 7"/>
          <p:cNvSpPr>
            <a:spLocks noChangeArrowheads="1"/>
          </p:cNvSpPr>
          <p:nvPr/>
        </p:nvSpPr>
        <p:spPr bwMode="auto">
          <a:xfrm>
            <a:off x="6300788" y="3573463"/>
            <a:ext cx="2413000" cy="396875"/>
          </a:xfrm>
          <a:prstGeom prst="rect">
            <a:avLst/>
          </a:prstGeom>
          <a:noFill/>
          <a:ln w="228600" cap="sq" algn="ctr">
            <a:noFill/>
            <a:miter lim="800000"/>
            <a:headEnd/>
            <a:tailEnd/>
          </a:ln>
          <a:effectLst/>
        </p:spPr>
        <p:txBody>
          <a:bodyPr wrap="none">
            <a:spAutoFit/>
          </a:bodyPr>
          <a:lstStyle/>
          <a:p>
            <a:r>
              <a:rPr lang="fr-FR" sz="2000" b="1">
                <a:solidFill>
                  <a:srgbClr val="FF3300"/>
                </a:solidFill>
              </a:rPr>
              <a:t>Figure 4 – Balourd</a:t>
            </a:r>
          </a:p>
        </p:txBody>
      </p:sp>
      <p:pic>
        <p:nvPicPr>
          <p:cNvPr id="700426" name="Picture 10"/>
          <p:cNvPicPr>
            <a:picLocks noChangeAspect="1" noChangeArrowheads="1"/>
          </p:cNvPicPr>
          <p:nvPr/>
        </p:nvPicPr>
        <p:blipFill>
          <a:blip r:embed="rId4" cstate="print"/>
          <a:srcRect/>
          <a:stretch>
            <a:fillRect/>
          </a:stretch>
        </p:blipFill>
        <p:spPr bwMode="auto">
          <a:xfrm>
            <a:off x="395288" y="1052513"/>
            <a:ext cx="5040312" cy="1081087"/>
          </a:xfrm>
          <a:prstGeom prst="rect">
            <a:avLst/>
          </a:prstGeom>
          <a:noFill/>
          <a:ln w="9525">
            <a:solidFill>
              <a:srgbClr val="3366FF"/>
            </a:solidFill>
            <a:miter lim="800000"/>
            <a:headEnd/>
            <a:tailEnd/>
          </a:ln>
        </p:spPr>
      </p:pic>
      <p:grpSp>
        <p:nvGrpSpPr>
          <p:cNvPr id="700446" name="Group 30"/>
          <p:cNvGrpSpPr>
            <a:grpSpLocks/>
          </p:cNvGrpSpPr>
          <p:nvPr/>
        </p:nvGrpSpPr>
        <p:grpSpPr bwMode="auto">
          <a:xfrm>
            <a:off x="6227763" y="1052513"/>
            <a:ext cx="2447925" cy="2305050"/>
            <a:chOff x="3515" y="2069"/>
            <a:chExt cx="2086" cy="1878"/>
          </a:xfrm>
        </p:grpSpPr>
        <p:pic>
          <p:nvPicPr>
            <p:cNvPr id="700422" name="Picture 6"/>
            <p:cNvPicPr>
              <a:picLocks noChangeAspect="1" noChangeArrowheads="1"/>
            </p:cNvPicPr>
            <p:nvPr/>
          </p:nvPicPr>
          <p:blipFill>
            <a:blip r:embed="rId5" cstate="print"/>
            <a:srcRect/>
            <a:stretch>
              <a:fillRect/>
            </a:stretch>
          </p:blipFill>
          <p:spPr bwMode="auto">
            <a:xfrm>
              <a:off x="3515" y="2069"/>
              <a:ext cx="2086" cy="1878"/>
            </a:xfrm>
            <a:prstGeom prst="rect">
              <a:avLst/>
            </a:prstGeom>
            <a:noFill/>
            <a:ln w="228600" cap="sq" algn="ctr">
              <a:noFill/>
              <a:miter lim="800000"/>
              <a:headEnd/>
              <a:tailEnd/>
            </a:ln>
            <a:effectLst/>
          </p:spPr>
        </p:pic>
      </p:grpSp>
      <p:pic>
        <p:nvPicPr>
          <p:cNvPr id="700444" name="Picture 28"/>
          <p:cNvPicPr>
            <a:picLocks noChangeAspect="1" noChangeArrowheads="1"/>
          </p:cNvPicPr>
          <p:nvPr/>
        </p:nvPicPr>
        <p:blipFill>
          <a:blip r:embed="rId6" cstate="print"/>
          <a:srcRect/>
          <a:stretch>
            <a:fillRect/>
          </a:stretch>
        </p:blipFill>
        <p:spPr bwMode="auto">
          <a:xfrm>
            <a:off x="395288" y="2349500"/>
            <a:ext cx="5040312" cy="1120775"/>
          </a:xfrm>
          <a:prstGeom prst="rect">
            <a:avLst/>
          </a:prstGeom>
          <a:noFill/>
          <a:ln w="9525">
            <a:solidFill>
              <a:srgbClr val="3366FF"/>
            </a:solidFill>
            <a:miter lim="800000"/>
            <a:headEnd/>
            <a:tailEnd/>
          </a:ln>
        </p:spPr>
      </p:pic>
      <p:pic>
        <p:nvPicPr>
          <p:cNvPr id="700445" name="Picture 29"/>
          <p:cNvPicPr>
            <a:picLocks noChangeAspect="1" noChangeArrowheads="1"/>
          </p:cNvPicPr>
          <p:nvPr/>
        </p:nvPicPr>
        <p:blipFill>
          <a:blip r:embed="rId7" cstate="print"/>
          <a:srcRect/>
          <a:stretch>
            <a:fillRect/>
          </a:stretch>
        </p:blipFill>
        <p:spPr bwMode="auto">
          <a:xfrm>
            <a:off x="468313" y="4149725"/>
            <a:ext cx="7704137" cy="984250"/>
          </a:xfrm>
          <a:prstGeom prst="rect">
            <a:avLst/>
          </a:prstGeom>
          <a:noFill/>
          <a:ln w="9525">
            <a:solidFill>
              <a:srgbClr val="FF3300"/>
            </a:solidFill>
            <a:miter lim="800000"/>
            <a:headEnd/>
            <a:tailEnd/>
          </a:ln>
          <a:effectLst>
            <a:outerShdw dist="35921" dir="2700000" algn="ctr" rotWithShape="0">
              <a:srgbClr val="808080"/>
            </a:outerShdw>
          </a:effectLst>
        </p:spPr>
      </p:pic>
      <p:pic>
        <p:nvPicPr>
          <p:cNvPr id="700447" name="Picture 31"/>
          <p:cNvPicPr>
            <a:picLocks noChangeAspect="1" noChangeArrowheads="1"/>
          </p:cNvPicPr>
          <p:nvPr/>
        </p:nvPicPr>
        <p:blipFill>
          <a:blip r:embed="rId8" cstate="print"/>
          <a:srcRect/>
          <a:stretch>
            <a:fillRect/>
          </a:stretch>
        </p:blipFill>
        <p:spPr bwMode="auto">
          <a:xfrm>
            <a:off x="395288" y="5300663"/>
            <a:ext cx="8137525" cy="6477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69699" name="Rectangle 3"/>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 </a:t>
            </a:r>
            <a:r>
              <a:rPr lang="fr-FR" altLang="zh-CN" sz="2000" b="1">
                <a:ea typeface="宋体" pitchFamily="2" charset="-122"/>
              </a:rPr>
              <a:t>Modèle simple de rotors  </a:t>
            </a:r>
            <a:endParaRPr lang="fr-FR" sz="2000" b="1">
              <a:ea typeface="宋体" pitchFamily="2" charset="-122"/>
            </a:endParaRPr>
          </a:p>
        </p:txBody>
      </p:sp>
      <p:sp>
        <p:nvSpPr>
          <p:cNvPr id="669700"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69701" name="Rectangle 5"/>
          <p:cNvSpPr>
            <a:spLocks noChangeArrowheads="1"/>
          </p:cNvSpPr>
          <p:nvPr/>
        </p:nvSpPr>
        <p:spPr bwMode="auto">
          <a:xfrm>
            <a:off x="250825" y="620713"/>
            <a:ext cx="4854575" cy="457200"/>
          </a:xfrm>
          <a:prstGeom prst="rect">
            <a:avLst/>
          </a:prstGeom>
          <a:noFill/>
          <a:ln w="228600" cap="sq" algn="ctr">
            <a:noFill/>
            <a:miter lim="800000"/>
            <a:headEnd/>
            <a:tailEnd/>
          </a:ln>
          <a:effectLst/>
        </p:spPr>
        <p:txBody>
          <a:bodyPr wrap="none">
            <a:spAutoFit/>
          </a:bodyPr>
          <a:lstStyle/>
          <a:p>
            <a:r>
              <a:rPr lang="fr-FR" b="1">
                <a:solidFill>
                  <a:srgbClr val="FF3300"/>
                </a:solidFill>
              </a:rPr>
              <a:t>2. Modèle simple de monorotors</a:t>
            </a:r>
          </a:p>
        </p:txBody>
      </p:sp>
      <p:sp>
        <p:nvSpPr>
          <p:cNvPr id="669703" name="Rectangle 7"/>
          <p:cNvSpPr>
            <a:spLocks noChangeArrowheads="1"/>
          </p:cNvSpPr>
          <p:nvPr/>
        </p:nvSpPr>
        <p:spPr bwMode="auto">
          <a:xfrm>
            <a:off x="250825" y="1341438"/>
            <a:ext cx="8893175" cy="1920875"/>
          </a:xfrm>
          <a:prstGeom prst="rect">
            <a:avLst/>
          </a:prstGeom>
          <a:noFill/>
          <a:ln w="228600" cap="sq" algn="ctr">
            <a:noFill/>
            <a:miter lim="800000"/>
            <a:headEnd/>
            <a:tailEnd/>
          </a:ln>
          <a:effectLst/>
        </p:spPr>
        <p:txBody>
          <a:bodyPr>
            <a:spAutoFit/>
          </a:bodyPr>
          <a:lstStyle/>
          <a:p>
            <a:pPr marL="457200" indent="-457200" algn="just"/>
            <a:r>
              <a:rPr lang="fr-FR" sz="2000" b="1">
                <a:solidFill>
                  <a:srgbClr val="3366FF"/>
                </a:solidFill>
              </a:rPr>
              <a:t>Soit le modèle simple présenté sur la figure 5 R0(XYZ). l’axe du rotor est suivant l’axe </a:t>
            </a:r>
            <a:r>
              <a:rPr lang="fr-FR" sz="2000" b="1" i="1">
                <a:solidFill>
                  <a:srgbClr val="3366FF"/>
                </a:solidFill>
              </a:rPr>
              <a:t>Y </a:t>
            </a:r>
            <a:r>
              <a:rPr lang="fr-FR" sz="2000" b="1">
                <a:solidFill>
                  <a:srgbClr val="3366FF"/>
                </a:solidFill>
              </a:rPr>
              <a:t>, et la vitesse de rotation est constante.</a:t>
            </a:r>
          </a:p>
          <a:p>
            <a:pPr marL="457200" indent="-457200" algn="just">
              <a:buClr>
                <a:srgbClr val="FF3300"/>
              </a:buClr>
              <a:buFont typeface="Wingdings" pitchFamily="2" charset="2"/>
              <a:buChar char="v"/>
            </a:pPr>
            <a:r>
              <a:rPr lang="fr-FR" sz="2000" b="1">
                <a:solidFill>
                  <a:schemeClr val="folHlink"/>
                </a:solidFill>
              </a:rPr>
              <a:t>Un seul degré de liberté est utilisé pour chaque déplacement dans les directions X et Z.</a:t>
            </a:r>
          </a:p>
          <a:p>
            <a:pPr marL="457200" indent="-457200" algn="just">
              <a:buClr>
                <a:srgbClr val="FF3300"/>
              </a:buClr>
              <a:buFont typeface="Wingdings" pitchFamily="2" charset="2"/>
              <a:buChar char="v"/>
            </a:pPr>
            <a:r>
              <a:rPr lang="fr-FR" sz="2000" b="1"/>
              <a:t>Le rotor est supposé en appui aux deux extrémités. Il est constitué :</a:t>
            </a:r>
          </a:p>
          <a:p>
            <a:pPr marL="457200" indent="-457200" algn="just"/>
            <a:r>
              <a:rPr lang="fr-FR" sz="2000"/>
              <a:t>.</a:t>
            </a:r>
          </a:p>
        </p:txBody>
      </p:sp>
      <p:pic>
        <p:nvPicPr>
          <p:cNvPr id="669705" name="Picture 9"/>
          <p:cNvPicPr>
            <a:picLocks noChangeAspect="1" noChangeArrowheads="1"/>
          </p:cNvPicPr>
          <p:nvPr/>
        </p:nvPicPr>
        <p:blipFill>
          <a:blip r:embed="rId4" cstate="print"/>
          <a:srcRect/>
          <a:stretch>
            <a:fillRect/>
          </a:stretch>
        </p:blipFill>
        <p:spPr bwMode="auto">
          <a:xfrm>
            <a:off x="827088" y="3141663"/>
            <a:ext cx="7489825" cy="779462"/>
          </a:xfrm>
          <a:prstGeom prst="rect">
            <a:avLst/>
          </a:prstGeom>
          <a:noFill/>
        </p:spPr>
      </p:pic>
      <p:pic>
        <p:nvPicPr>
          <p:cNvPr id="669706" name="Picture 10"/>
          <p:cNvPicPr>
            <a:picLocks noChangeAspect="1" noChangeArrowheads="1"/>
          </p:cNvPicPr>
          <p:nvPr/>
        </p:nvPicPr>
        <p:blipFill>
          <a:blip r:embed="rId5" cstate="print"/>
          <a:srcRect/>
          <a:stretch>
            <a:fillRect/>
          </a:stretch>
        </p:blipFill>
        <p:spPr bwMode="auto">
          <a:xfrm>
            <a:off x="4427538" y="3689350"/>
            <a:ext cx="4319587" cy="2781300"/>
          </a:xfrm>
          <a:prstGeom prst="rect">
            <a:avLst/>
          </a:prstGeom>
          <a:noFill/>
          <a:ln w="228600" cap="sq" algn="ctr">
            <a:noFill/>
            <a:miter lim="800000"/>
            <a:headEnd/>
            <a:tailEnd/>
          </a:ln>
          <a:effectLst/>
        </p:spPr>
      </p:pic>
      <p:sp>
        <p:nvSpPr>
          <p:cNvPr id="669707" name="Rectangle 11"/>
          <p:cNvSpPr>
            <a:spLocks noChangeArrowheads="1"/>
          </p:cNvSpPr>
          <p:nvPr/>
        </p:nvSpPr>
        <p:spPr bwMode="auto">
          <a:xfrm>
            <a:off x="4081463" y="6394450"/>
            <a:ext cx="4921250" cy="396875"/>
          </a:xfrm>
          <a:prstGeom prst="rect">
            <a:avLst/>
          </a:prstGeom>
          <a:noFill/>
          <a:ln w="228600" cap="sq" algn="ctr">
            <a:noFill/>
            <a:miter lim="800000"/>
            <a:headEnd/>
            <a:tailEnd/>
          </a:ln>
          <a:effectLst/>
        </p:spPr>
        <p:txBody>
          <a:bodyPr wrap="none">
            <a:spAutoFit/>
          </a:bodyPr>
          <a:lstStyle/>
          <a:p>
            <a:r>
              <a:rPr lang="fr-FR" sz="2000" b="1">
                <a:solidFill>
                  <a:srgbClr val="FF3300"/>
                </a:solidFill>
              </a:rPr>
              <a:t>Figure 5 – Modèle simple de monorotor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02468"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02469" name="Rectangle 5"/>
          <p:cNvSpPr>
            <a:spLocks noChangeArrowheads="1"/>
          </p:cNvSpPr>
          <p:nvPr/>
        </p:nvSpPr>
        <p:spPr bwMode="auto">
          <a:xfrm>
            <a:off x="250825" y="620713"/>
            <a:ext cx="4854575" cy="457200"/>
          </a:xfrm>
          <a:prstGeom prst="rect">
            <a:avLst/>
          </a:prstGeom>
          <a:noFill/>
          <a:ln w="228600" cap="sq" algn="ctr">
            <a:noFill/>
            <a:miter lim="800000"/>
            <a:headEnd/>
            <a:tailEnd/>
          </a:ln>
          <a:effectLst/>
        </p:spPr>
        <p:txBody>
          <a:bodyPr wrap="none">
            <a:spAutoFit/>
          </a:bodyPr>
          <a:lstStyle/>
          <a:p>
            <a:r>
              <a:rPr lang="fr-FR" b="1" dirty="0">
                <a:solidFill>
                  <a:srgbClr val="FF3300"/>
                </a:solidFill>
              </a:rPr>
              <a:t>2. Modèle simple de </a:t>
            </a:r>
            <a:r>
              <a:rPr lang="fr-FR" b="1" dirty="0" err="1">
                <a:solidFill>
                  <a:srgbClr val="FF3300"/>
                </a:solidFill>
              </a:rPr>
              <a:t>monorotors</a:t>
            </a:r>
            <a:endParaRPr lang="fr-FR" b="1" dirty="0">
              <a:solidFill>
                <a:srgbClr val="FF3300"/>
              </a:solidFill>
            </a:endParaRPr>
          </a:p>
        </p:txBody>
      </p:sp>
      <p:pic>
        <p:nvPicPr>
          <p:cNvPr id="702472" name="Picture 8"/>
          <p:cNvPicPr>
            <a:picLocks noChangeAspect="1" noChangeArrowheads="1"/>
          </p:cNvPicPr>
          <p:nvPr/>
        </p:nvPicPr>
        <p:blipFill>
          <a:blip r:embed="rId4" cstate="print"/>
          <a:srcRect/>
          <a:stretch>
            <a:fillRect/>
          </a:stretch>
        </p:blipFill>
        <p:spPr bwMode="auto">
          <a:xfrm>
            <a:off x="6084888" y="1700213"/>
            <a:ext cx="2735262" cy="2317750"/>
          </a:xfrm>
          <a:prstGeom prst="rect">
            <a:avLst/>
          </a:prstGeom>
          <a:noFill/>
          <a:ln w="228600" cap="sq" algn="ctr">
            <a:noFill/>
            <a:miter lim="800000"/>
            <a:headEnd/>
            <a:tailEnd/>
          </a:ln>
          <a:effectLst/>
        </p:spPr>
      </p:pic>
      <p:sp>
        <p:nvSpPr>
          <p:cNvPr id="702473" name="Rectangle 9"/>
          <p:cNvSpPr>
            <a:spLocks noChangeArrowheads="1"/>
          </p:cNvSpPr>
          <p:nvPr/>
        </p:nvSpPr>
        <p:spPr bwMode="auto">
          <a:xfrm>
            <a:off x="4932363" y="3933825"/>
            <a:ext cx="4211637" cy="366713"/>
          </a:xfrm>
          <a:prstGeom prst="rect">
            <a:avLst/>
          </a:prstGeom>
          <a:noFill/>
          <a:ln w="228600" cap="sq" algn="ctr">
            <a:noFill/>
            <a:miter lim="800000"/>
            <a:headEnd/>
            <a:tailEnd/>
          </a:ln>
          <a:effectLst/>
        </p:spPr>
        <p:txBody>
          <a:bodyPr>
            <a:spAutoFit/>
          </a:bodyPr>
          <a:lstStyle/>
          <a:p>
            <a:pPr algn="just"/>
            <a:r>
              <a:rPr lang="fr-FR" sz="1800" b="1">
                <a:solidFill>
                  <a:srgbClr val="FF3300"/>
                </a:solidFill>
              </a:rPr>
              <a:t>Fig.5 – Modèle simple de monorotor</a:t>
            </a:r>
          </a:p>
        </p:txBody>
      </p:sp>
      <p:sp>
        <p:nvSpPr>
          <p:cNvPr id="702474" name="Rectangle 10"/>
          <p:cNvSpPr>
            <a:spLocks noChangeArrowheads="1"/>
          </p:cNvSpPr>
          <p:nvPr/>
        </p:nvSpPr>
        <p:spPr bwMode="auto">
          <a:xfrm>
            <a:off x="250825" y="993458"/>
            <a:ext cx="8497888" cy="707886"/>
          </a:xfrm>
          <a:prstGeom prst="rect">
            <a:avLst/>
          </a:prstGeom>
          <a:noFill/>
          <a:ln w="228600" cap="sq" algn="ctr">
            <a:noFill/>
            <a:miter lim="800000"/>
            <a:headEnd/>
            <a:tailEnd/>
          </a:ln>
          <a:effectLst/>
        </p:spPr>
        <p:txBody>
          <a:bodyPr>
            <a:spAutoFit/>
          </a:bodyPr>
          <a:lstStyle/>
          <a:p>
            <a:pPr algn="just"/>
            <a:r>
              <a:rPr lang="fr-FR" sz="2000" b="1" dirty="0">
                <a:solidFill>
                  <a:schemeClr val="accent2"/>
                </a:solidFill>
              </a:rPr>
              <a:t>Les expressions des déplacements dans les directions X et Z sont </a:t>
            </a:r>
            <a:r>
              <a:rPr lang="fr-FR" sz="2000" b="1" dirty="0" smtClean="0">
                <a:solidFill>
                  <a:schemeClr val="accent2"/>
                </a:solidFill>
              </a:rPr>
              <a:t>peuvent d’</a:t>
            </a:r>
            <a:r>
              <a:rPr lang="fr-FR" sz="2000" b="1" dirty="0" err="1" smtClean="0">
                <a:solidFill>
                  <a:schemeClr val="accent2"/>
                </a:solidFill>
              </a:rPr>
              <a:t>etre</a:t>
            </a:r>
            <a:r>
              <a:rPr lang="fr-FR" sz="2000" b="1" dirty="0" smtClean="0">
                <a:solidFill>
                  <a:schemeClr val="accent2"/>
                </a:solidFill>
              </a:rPr>
              <a:t> obtenues à l’aide de la technique de Rayleigh-Ritz:</a:t>
            </a:r>
            <a:endParaRPr lang="fr-FR" sz="2000" b="1" dirty="0">
              <a:solidFill>
                <a:schemeClr val="accent2"/>
              </a:solidFill>
            </a:endParaRPr>
          </a:p>
        </p:txBody>
      </p:sp>
      <p:pic>
        <p:nvPicPr>
          <p:cNvPr id="702475" name="Picture 11"/>
          <p:cNvPicPr>
            <a:picLocks noChangeAspect="1" noChangeArrowheads="1"/>
          </p:cNvPicPr>
          <p:nvPr/>
        </p:nvPicPr>
        <p:blipFill>
          <a:blip r:embed="rId5" cstate="print"/>
          <a:srcRect/>
          <a:stretch>
            <a:fillRect/>
          </a:stretch>
        </p:blipFill>
        <p:spPr bwMode="auto">
          <a:xfrm>
            <a:off x="5292725" y="4437063"/>
            <a:ext cx="3095625" cy="1816100"/>
          </a:xfrm>
          <a:prstGeom prst="rect">
            <a:avLst/>
          </a:prstGeom>
          <a:noFill/>
          <a:ln w="228600" cap="sq" algn="ctr">
            <a:noFill/>
            <a:miter lim="800000"/>
            <a:headEnd/>
            <a:tailEnd/>
          </a:ln>
          <a:effectLst/>
        </p:spPr>
      </p:pic>
      <p:sp>
        <p:nvSpPr>
          <p:cNvPr id="702476" name="Rectangle 12"/>
          <p:cNvSpPr>
            <a:spLocks noChangeArrowheads="1"/>
          </p:cNvSpPr>
          <p:nvPr/>
        </p:nvSpPr>
        <p:spPr bwMode="auto">
          <a:xfrm>
            <a:off x="5384800" y="6402388"/>
            <a:ext cx="3181350" cy="366712"/>
          </a:xfrm>
          <a:prstGeom prst="rect">
            <a:avLst/>
          </a:prstGeom>
          <a:noFill/>
          <a:ln w="228600" cap="sq" algn="ctr">
            <a:noFill/>
            <a:miter lim="800000"/>
            <a:headEnd/>
            <a:tailEnd/>
          </a:ln>
          <a:effectLst/>
        </p:spPr>
        <p:txBody>
          <a:bodyPr wrap="none">
            <a:spAutoFit/>
          </a:bodyPr>
          <a:lstStyle/>
          <a:p>
            <a:r>
              <a:rPr lang="fr-FR" sz="1800" b="1">
                <a:solidFill>
                  <a:srgbClr val="FF3300"/>
                </a:solidFill>
              </a:rPr>
              <a:t>Figure 6 – Degrés de liberté</a:t>
            </a:r>
          </a:p>
        </p:txBody>
      </p:sp>
      <p:pic>
        <p:nvPicPr>
          <p:cNvPr id="702477" name="Picture 13"/>
          <p:cNvPicPr>
            <a:picLocks noChangeAspect="1" noChangeArrowheads="1"/>
          </p:cNvPicPr>
          <p:nvPr/>
        </p:nvPicPr>
        <p:blipFill>
          <a:blip r:embed="rId6" cstate="print"/>
          <a:srcRect/>
          <a:stretch>
            <a:fillRect/>
          </a:stretch>
        </p:blipFill>
        <p:spPr bwMode="auto">
          <a:xfrm>
            <a:off x="395288" y="2420938"/>
            <a:ext cx="4824412" cy="684212"/>
          </a:xfrm>
          <a:prstGeom prst="rect">
            <a:avLst/>
          </a:prstGeom>
          <a:noFill/>
          <a:ln w="9525">
            <a:solidFill>
              <a:srgbClr val="FF3300"/>
            </a:solidFill>
            <a:miter lim="800000"/>
            <a:headEnd/>
            <a:tailEnd/>
          </a:ln>
        </p:spPr>
      </p:pic>
      <p:pic>
        <p:nvPicPr>
          <p:cNvPr id="702478" name="Picture 14"/>
          <p:cNvPicPr>
            <a:picLocks noChangeAspect="1" noChangeArrowheads="1"/>
          </p:cNvPicPr>
          <p:nvPr/>
        </p:nvPicPr>
        <p:blipFill>
          <a:blip r:embed="rId7" cstate="print"/>
          <a:srcRect/>
          <a:stretch>
            <a:fillRect/>
          </a:stretch>
        </p:blipFill>
        <p:spPr bwMode="auto">
          <a:xfrm>
            <a:off x="395288" y="4652963"/>
            <a:ext cx="5040312" cy="514350"/>
          </a:xfrm>
          <a:prstGeom prst="rect">
            <a:avLst/>
          </a:prstGeom>
          <a:noFill/>
        </p:spPr>
      </p:pic>
      <p:pic>
        <p:nvPicPr>
          <p:cNvPr id="702479" name="Picture 15"/>
          <p:cNvPicPr>
            <a:picLocks noChangeAspect="1" noChangeArrowheads="1"/>
          </p:cNvPicPr>
          <p:nvPr/>
        </p:nvPicPr>
        <p:blipFill>
          <a:blip r:embed="rId8" cstate="print"/>
          <a:srcRect/>
          <a:stretch>
            <a:fillRect/>
          </a:stretch>
        </p:blipFill>
        <p:spPr bwMode="auto">
          <a:xfrm>
            <a:off x="468313" y="5229225"/>
            <a:ext cx="4895850" cy="485775"/>
          </a:xfrm>
          <a:prstGeom prst="rect">
            <a:avLst/>
          </a:prstGeom>
          <a:noFill/>
        </p:spPr>
      </p:pic>
      <p:sp>
        <p:nvSpPr>
          <p:cNvPr id="702480" name="Rectangle 16"/>
          <p:cNvSpPr>
            <a:spLocks noChangeArrowheads="1"/>
          </p:cNvSpPr>
          <p:nvPr/>
        </p:nvSpPr>
        <p:spPr bwMode="auto">
          <a:xfrm>
            <a:off x="250825" y="1628775"/>
            <a:ext cx="5113338" cy="701675"/>
          </a:xfrm>
          <a:prstGeom prst="rect">
            <a:avLst/>
          </a:prstGeom>
          <a:noFill/>
          <a:ln w="228600" cap="sq" algn="ctr">
            <a:noFill/>
            <a:miter lim="800000"/>
            <a:headEnd/>
            <a:tailEnd/>
          </a:ln>
          <a:effectLst/>
        </p:spPr>
        <p:txBody>
          <a:bodyPr>
            <a:spAutoFit/>
          </a:bodyPr>
          <a:lstStyle/>
          <a:p>
            <a:pPr algn="just">
              <a:buClr>
                <a:srgbClr val="FF3300"/>
              </a:buClr>
              <a:buFont typeface="Wingdings" pitchFamily="2" charset="2"/>
              <a:buChar char="v"/>
            </a:pPr>
            <a:r>
              <a:rPr lang="fr-FR" sz="2000" b="1" dirty="0">
                <a:solidFill>
                  <a:schemeClr val="hlink"/>
                </a:solidFill>
              </a:rPr>
              <a:t>Les expressions des déplacements dans les directions X et Z sont :</a:t>
            </a:r>
          </a:p>
        </p:txBody>
      </p:sp>
      <p:pic>
        <p:nvPicPr>
          <p:cNvPr id="702482" name="Picture 18"/>
          <p:cNvPicPr>
            <a:picLocks noChangeAspect="1" noChangeArrowheads="1"/>
          </p:cNvPicPr>
          <p:nvPr/>
        </p:nvPicPr>
        <p:blipFill>
          <a:blip r:embed="rId9" cstate="print"/>
          <a:srcRect/>
          <a:stretch>
            <a:fillRect/>
          </a:stretch>
        </p:blipFill>
        <p:spPr bwMode="auto">
          <a:xfrm>
            <a:off x="93663" y="3284538"/>
            <a:ext cx="5905500" cy="288925"/>
          </a:xfrm>
          <a:prstGeom prst="rect">
            <a:avLst/>
          </a:prstGeom>
          <a:noFill/>
        </p:spPr>
      </p:pic>
      <p:sp>
        <p:nvSpPr>
          <p:cNvPr id="702484" name="Rectangle 20"/>
          <p:cNvSpPr>
            <a:spLocks noChangeArrowheads="1"/>
          </p:cNvSpPr>
          <p:nvPr/>
        </p:nvSpPr>
        <p:spPr bwMode="auto">
          <a:xfrm>
            <a:off x="114300" y="3644900"/>
            <a:ext cx="4824413" cy="641350"/>
          </a:xfrm>
          <a:prstGeom prst="rect">
            <a:avLst/>
          </a:prstGeom>
          <a:noFill/>
          <a:ln w="228600" cap="sq" algn="ctr">
            <a:noFill/>
            <a:miter lim="800000"/>
            <a:headEnd/>
            <a:tailEnd/>
          </a:ln>
          <a:effectLst/>
        </p:spPr>
        <p:txBody>
          <a:bodyPr>
            <a:spAutoFit/>
          </a:bodyPr>
          <a:lstStyle/>
          <a:p>
            <a:pPr algn="just"/>
            <a:r>
              <a:rPr lang="fr-FR" sz="1800" b="1">
                <a:solidFill>
                  <a:schemeClr val="folHlink"/>
                </a:solidFill>
              </a:rPr>
              <a:t>Comme les pentes </a:t>
            </a:r>
            <a:r>
              <a:rPr lang="fr-FR" sz="1800" b="1">
                <a:solidFill>
                  <a:srgbClr val="FF3300"/>
                </a:solidFill>
              </a:rPr>
              <a:t>ψ et θ</a:t>
            </a:r>
            <a:r>
              <a:rPr lang="fr-FR" sz="1800" b="1">
                <a:solidFill>
                  <a:schemeClr val="folHlink"/>
                </a:solidFill>
              </a:rPr>
              <a:t> sont petites (fig.6), elles sont approximées par : </a:t>
            </a:r>
          </a:p>
        </p:txBody>
      </p:sp>
      <p:sp>
        <p:nvSpPr>
          <p:cNvPr id="702499" name="Rectangle 35"/>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569347" name="Text Box 3"/>
          <p:cNvSpPr txBox="1">
            <a:spLocks noChangeArrowheads="1"/>
          </p:cNvSpPr>
          <p:nvPr/>
        </p:nvSpPr>
        <p:spPr bwMode="auto">
          <a:xfrm>
            <a:off x="79375" y="193675"/>
            <a:ext cx="8669338" cy="6664325"/>
          </a:xfrm>
          <a:prstGeom prst="rect">
            <a:avLst/>
          </a:prstGeom>
          <a:noFill/>
          <a:ln w="12700" cap="sq">
            <a:noFill/>
            <a:miter lim="800000"/>
            <a:headEnd type="none" w="sm" len="sm"/>
            <a:tailEnd type="none" w="sm" len="sm"/>
          </a:ln>
          <a:effectLst/>
        </p:spPr>
        <p:txBody>
          <a:bodyPr>
            <a:spAutoFit/>
          </a:bodyPr>
          <a:lstStyle/>
          <a:p>
            <a:pPr marL="628650" indent="-609600">
              <a:tabLst>
                <a:tab pos="723900" algn="l"/>
              </a:tabLst>
            </a:pPr>
            <a:r>
              <a:rPr lang="fr-CA" b="1">
                <a:solidFill>
                  <a:srgbClr val="FF0000"/>
                </a:solidFill>
              </a:rPr>
              <a:t>PLAN DE COUR</a:t>
            </a:r>
            <a:endParaRPr lang="fr-FR" altLang="zh-CN" b="1">
              <a:solidFill>
                <a:schemeClr val="accent2"/>
              </a:solidFill>
              <a:ea typeface="宋体" pitchFamily="2" charset="-122"/>
            </a:endParaRPr>
          </a:p>
          <a:p>
            <a:pPr marL="628650" indent="-609600">
              <a:tabLst>
                <a:tab pos="723900" algn="l"/>
              </a:tabLst>
            </a:pPr>
            <a:r>
              <a:rPr lang="fr-FR" altLang="zh-CN" b="1">
                <a:solidFill>
                  <a:schemeClr val="accent2"/>
                </a:solidFill>
                <a:ea typeface="宋体" pitchFamily="2" charset="-122"/>
              </a:rPr>
              <a:t>UEF 2.1.1 :  </a:t>
            </a:r>
            <a:r>
              <a:rPr lang="fr-FR" b="1">
                <a:solidFill>
                  <a:schemeClr val="accent2"/>
                </a:solidFill>
              </a:rPr>
              <a:t>Dynamique des machines tournantes</a:t>
            </a:r>
            <a:endParaRPr lang="fr-CA" b="1">
              <a:solidFill>
                <a:srgbClr val="FF0000"/>
              </a:solidFill>
            </a:endParaRPr>
          </a:p>
          <a:p>
            <a:pPr marL="628650" indent="-609600">
              <a:tabLst>
                <a:tab pos="723900" algn="l"/>
              </a:tabLst>
            </a:pPr>
            <a:r>
              <a:rPr lang="fr-CA" b="1">
                <a:solidFill>
                  <a:srgbClr val="FF0000"/>
                </a:solidFill>
              </a:rPr>
              <a:t>Objectifs spécifiques :</a:t>
            </a:r>
          </a:p>
          <a:p>
            <a:pPr marL="628650" indent="-609600">
              <a:tabLst>
                <a:tab pos="723900" algn="l"/>
              </a:tabLst>
            </a:pPr>
            <a:endParaRPr lang="fr-CA">
              <a:solidFill>
                <a:srgbClr val="FF0000"/>
              </a:solidFill>
            </a:endParaRPr>
          </a:p>
          <a:p>
            <a:pPr marL="628650" indent="-609600" algn="just">
              <a:buClr>
                <a:srgbClr val="FF0000"/>
              </a:buClr>
              <a:buFontTx/>
              <a:buAutoNum type="alphaLcParenR"/>
              <a:tabLst>
                <a:tab pos="723900" algn="l"/>
              </a:tabLst>
            </a:pPr>
            <a:r>
              <a:rPr lang="fr-CA" b="1">
                <a:solidFill>
                  <a:schemeClr val="accent2"/>
                </a:solidFill>
              </a:rPr>
              <a:t>Permettre aux étudiant(e)s d'acquérir les éléments essentiels</a:t>
            </a:r>
            <a:r>
              <a:rPr lang="fr-CA"/>
              <a:t> </a:t>
            </a:r>
            <a:r>
              <a:rPr lang="fr-FR" b="1">
                <a:solidFill>
                  <a:schemeClr val="accent2"/>
                </a:solidFill>
              </a:rPr>
              <a:t>sur les techniques de modélisation des vibrations pour les machines tournantes</a:t>
            </a:r>
            <a:r>
              <a:rPr lang="fr-CA" b="1">
                <a:solidFill>
                  <a:schemeClr val="accent2"/>
                </a:solidFill>
              </a:rPr>
              <a:t>;</a:t>
            </a:r>
          </a:p>
          <a:p>
            <a:pPr marL="628650" indent="-609600" algn="just">
              <a:buClr>
                <a:srgbClr val="FF0000"/>
              </a:buClr>
              <a:buFontTx/>
              <a:buAutoNum type="alphaLcParenR"/>
              <a:tabLst>
                <a:tab pos="723900" algn="l"/>
              </a:tabLst>
            </a:pPr>
            <a:endParaRPr lang="fr-CA" b="1">
              <a:solidFill>
                <a:schemeClr val="accent2"/>
              </a:solidFill>
            </a:endParaRPr>
          </a:p>
          <a:p>
            <a:pPr marL="628650" indent="-609600" algn="just">
              <a:buClr>
                <a:srgbClr val="FF0000"/>
              </a:buClr>
              <a:buFontTx/>
              <a:buAutoNum type="alphaLcParenR"/>
              <a:tabLst>
                <a:tab pos="723900" algn="l"/>
              </a:tabLst>
            </a:pPr>
            <a:r>
              <a:rPr lang="fr-CA" b="1">
                <a:solidFill>
                  <a:schemeClr val="accent2"/>
                </a:solidFill>
              </a:rPr>
              <a:t>Permettre aux étudiant(e)s </a:t>
            </a:r>
            <a:r>
              <a:rPr lang="fr-FR" b="1"/>
              <a:t>une meilleure maîtrise de l'installation et de l'utilisation des machines tournantes</a:t>
            </a:r>
            <a:r>
              <a:rPr lang="fr-FR"/>
              <a:t> </a:t>
            </a:r>
            <a:r>
              <a:rPr lang="fr-CA" b="1">
                <a:solidFill>
                  <a:schemeClr val="accent2"/>
                </a:solidFill>
              </a:rPr>
              <a:t>;</a:t>
            </a:r>
          </a:p>
          <a:p>
            <a:pPr marL="628650" indent="-609600" algn="just">
              <a:buClr>
                <a:srgbClr val="FF0000"/>
              </a:buClr>
              <a:buFontTx/>
              <a:buAutoNum type="alphaLcParenR" startAt="3"/>
              <a:tabLst>
                <a:tab pos="723900" algn="l"/>
              </a:tabLst>
            </a:pPr>
            <a:r>
              <a:rPr lang="fr-CA" b="1">
                <a:solidFill>
                  <a:schemeClr val="accent2"/>
                </a:solidFill>
              </a:rPr>
              <a:t>Permettre aux étudiant(e)s</a:t>
            </a:r>
            <a:r>
              <a:rPr lang="fr-CA"/>
              <a:t> </a:t>
            </a:r>
            <a:r>
              <a:rPr lang="fr-FR" altLang="zh-CN" b="1">
                <a:ea typeface="宋体" pitchFamily="2" charset="-122"/>
              </a:rPr>
              <a:t>à </a:t>
            </a:r>
            <a:r>
              <a:rPr lang="fr-FR" b="1">
                <a:solidFill>
                  <a:schemeClr val="accent2"/>
                </a:solidFill>
              </a:rPr>
              <a:t>maîtriser les méthodes de résolution numérique et choisir la modélisation adaptée;</a:t>
            </a:r>
            <a:r>
              <a:rPr lang="fr-FR"/>
              <a:t> </a:t>
            </a:r>
          </a:p>
          <a:p>
            <a:pPr marL="628650" indent="-609600" algn="just">
              <a:buClr>
                <a:srgbClr val="FF0000"/>
              </a:buClr>
              <a:buFontTx/>
              <a:buAutoNum type="alphaLcParenR" startAt="3"/>
              <a:tabLst>
                <a:tab pos="723900" algn="l"/>
              </a:tabLst>
            </a:pPr>
            <a:r>
              <a:rPr lang="fr-CA" b="1">
                <a:solidFill>
                  <a:schemeClr val="accent2"/>
                </a:solidFill>
              </a:rPr>
              <a:t>V</a:t>
            </a:r>
            <a:r>
              <a:rPr lang="fr-FR" altLang="zh-CN" b="1">
                <a:ea typeface="宋体" pitchFamily="2" charset="-122"/>
              </a:rPr>
              <a:t>ise à fournir aux étudiants</a:t>
            </a:r>
            <a:r>
              <a:rPr lang="fr-FR" altLang="zh-CN">
                <a:ea typeface="宋体" pitchFamily="2" charset="-122"/>
              </a:rPr>
              <a:t> d</a:t>
            </a:r>
            <a:r>
              <a:rPr lang="fr-CA" b="1">
                <a:solidFill>
                  <a:schemeClr val="accent2"/>
                </a:solidFill>
              </a:rPr>
              <a:t>e nombreux exemples</a:t>
            </a:r>
            <a:r>
              <a:rPr lang="fr-CA" b="1"/>
              <a:t> pour</a:t>
            </a:r>
            <a:r>
              <a:rPr lang="fr-FR" altLang="zh-CN" b="1">
                <a:ea typeface="宋体" pitchFamily="2" charset="-122"/>
              </a:rPr>
              <a:t> a</a:t>
            </a:r>
            <a:r>
              <a:rPr lang="fr-FR" b="1"/>
              <a:t>ppréhender des applications sur des machines industrielles particulièrement sensibles à des       altérations vibratoires de leurs composants. </a:t>
            </a:r>
            <a:endParaRPr lang="fr-CA"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69347">
                                            <p:txEl>
                                              <p:pRg st="4" end="4"/>
                                            </p:txEl>
                                          </p:spTgt>
                                        </p:tgtEl>
                                        <p:attrNameLst>
                                          <p:attrName>style.visibility</p:attrName>
                                        </p:attrNameLst>
                                      </p:cBhvr>
                                      <p:to>
                                        <p:strVal val="visible"/>
                                      </p:to>
                                    </p:set>
                                    <p:animEffect transition="in" filter="checkerboard(across)">
                                      <p:cBhvr>
                                        <p:cTn id="7" dur="500"/>
                                        <p:tgtEl>
                                          <p:spTgt spid="56934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69347">
                                            <p:txEl>
                                              <p:pRg st="6" end="6"/>
                                            </p:txEl>
                                          </p:spTgt>
                                        </p:tgtEl>
                                        <p:attrNameLst>
                                          <p:attrName>style.visibility</p:attrName>
                                        </p:attrNameLst>
                                      </p:cBhvr>
                                      <p:to>
                                        <p:strVal val="visible"/>
                                      </p:to>
                                    </p:set>
                                    <p:animEffect transition="in" filter="checkerboard(across)">
                                      <p:cBhvr>
                                        <p:cTn id="12" dur="500"/>
                                        <p:tgtEl>
                                          <p:spTgt spid="569347">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69347">
                                            <p:txEl>
                                              <p:pRg st="7" end="7"/>
                                            </p:txEl>
                                          </p:spTgt>
                                        </p:tgtEl>
                                        <p:attrNameLst>
                                          <p:attrName>style.visibility</p:attrName>
                                        </p:attrNameLst>
                                      </p:cBhvr>
                                      <p:to>
                                        <p:strVal val="visible"/>
                                      </p:to>
                                    </p:set>
                                    <p:animEffect transition="in" filter="checkerboard(across)">
                                      <p:cBhvr>
                                        <p:cTn id="17" dur="500"/>
                                        <p:tgtEl>
                                          <p:spTgt spid="56934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69347">
                                            <p:txEl>
                                              <p:pRg st="8" end="8"/>
                                            </p:txEl>
                                          </p:spTgt>
                                        </p:tgtEl>
                                        <p:attrNameLst>
                                          <p:attrName>style.visibility</p:attrName>
                                        </p:attrNameLst>
                                      </p:cBhvr>
                                      <p:to>
                                        <p:strVal val="visible"/>
                                      </p:to>
                                    </p:set>
                                    <p:animEffect transition="in" filter="checkerboard(across)">
                                      <p:cBhvr>
                                        <p:cTn id="22" dur="500"/>
                                        <p:tgtEl>
                                          <p:spTgt spid="5693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04516"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04535" name="Rectangle 23"/>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704536" name="Rectangle 24"/>
          <p:cNvSpPr>
            <a:spLocks noChangeArrowheads="1"/>
          </p:cNvSpPr>
          <p:nvPr/>
        </p:nvSpPr>
        <p:spPr bwMode="auto">
          <a:xfrm>
            <a:off x="755650" y="2420938"/>
            <a:ext cx="7129463" cy="2647950"/>
          </a:xfrm>
          <a:prstGeom prst="rect">
            <a:avLst/>
          </a:prstGeom>
          <a:noFill/>
          <a:ln w="228600" cap="sq" algn="ctr">
            <a:noFill/>
            <a:miter lim="800000"/>
            <a:headEnd/>
            <a:tailEnd/>
          </a:ln>
          <a:effectLst/>
        </p:spPr>
        <p:txBody>
          <a:bodyPr>
            <a:spAutoFit/>
          </a:bodyPr>
          <a:lstStyle/>
          <a:p>
            <a:pPr marL="457200" indent="-457200" algn="just">
              <a:buClr>
                <a:srgbClr val="FF3300"/>
              </a:buClr>
              <a:buFontTx/>
              <a:buAutoNum type="arabicPeriod"/>
            </a:pPr>
            <a:r>
              <a:rPr lang="fr-FR" altLang="zh-CN">
                <a:ea typeface="宋体" pitchFamily="2" charset="-122"/>
              </a:rPr>
              <a:t>Diagramme de Campbell, Vitesses critiques, </a:t>
            </a:r>
          </a:p>
          <a:p>
            <a:pPr marL="457200" indent="-457200" algn="just">
              <a:buClr>
                <a:srgbClr val="FF3300"/>
              </a:buClr>
              <a:buFontTx/>
              <a:buAutoNum type="arabicPeriod"/>
            </a:pPr>
            <a:r>
              <a:rPr lang="fr-FR" altLang="zh-CN">
                <a:ea typeface="宋体" pitchFamily="2" charset="-122"/>
              </a:rPr>
              <a:t>Précessions directe et inverse, </a:t>
            </a:r>
          </a:p>
          <a:p>
            <a:pPr marL="457200" indent="-457200" algn="just">
              <a:buClr>
                <a:srgbClr val="FF3300"/>
              </a:buClr>
              <a:buFontTx/>
              <a:buAutoNum type="arabicPeriod"/>
            </a:pPr>
            <a:r>
              <a:rPr lang="fr-FR" altLang="zh-CN">
                <a:ea typeface="宋体" pitchFamily="2" charset="-122"/>
              </a:rPr>
              <a:t>Rotor symétrique </a:t>
            </a:r>
          </a:p>
          <a:p>
            <a:pPr marL="457200" indent="-457200" algn="just">
              <a:buClr>
                <a:srgbClr val="FF3300"/>
              </a:buClr>
              <a:buFontTx/>
              <a:buAutoNum type="arabicPeriod"/>
            </a:pPr>
            <a:r>
              <a:rPr lang="fr-FR" altLang="zh-CN">
                <a:ea typeface="宋体" pitchFamily="2" charset="-122"/>
              </a:rPr>
              <a:t>Rotor asymétrique, </a:t>
            </a:r>
          </a:p>
          <a:p>
            <a:pPr marL="457200" indent="-457200" algn="just">
              <a:buClr>
                <a:srgbClr val="FF3300"/>
              </a:buClr>
              <a:buFontTx/>
              <a:buAutoNum type="arabicPeriod"/>
            </a:pPr>
            <a:r>
              <a:rPr lang="fr-FR" altLang="zh-CN">
                <a:ea typeface="宋体" pitchFamily="2" charset="-122"/>
              </a:rPr>
              <a:t>Instabilité, rotors amortis        </a:t>
            </a:r>
          </a:p>
          <a:p>
            <a:pPr marL="457200" indent="-457200" algn="just"/>
            <a:endParaRPr lang="fr-FR" altLang="zh-CN">
              <a:ea typeface="宋体" pitchFamily="2" charset="-122"/>
            </a:endParaRPr>
          </a:p>
          <a:p>
            <a:pPr marL="457200" indent="-457200" algn="just"/>
            <a:r>
              <a:rPr lang="fr-FR" b="1"/>
              <a:t>  (3 Semaines)</a:t>
            </a:r>
            <a:r>
              <a:rPr lang="fr-CA"/>
              <a:t> </a:t>
            </a:r>
            <a:endParaRPr lang="fr-FR"/>
          </a:p>
        </p:txBody>
      </p:sp>
      <p:sp>
        <p:nvSpPr>
          <p:cNvPr id="704537" name="Rectangle 25"/>
          <p:cNvSpPr>
            <a:spLocks noChangeArrowheads="1"/>
          </p:cNvSpPr>
          <p:nvPr/>
        </p:nvSpPr>
        <p:spPr bwMode="auto">
          <a:xfrm>
            <a:off x="1768475" y="779463"/>
            <a:ext cx="4454525" cy="457200"/>
          </a:xfrm>
          <a:prstGeom prst="rect">
            <a:avLst/>
          </a:prstGeom>
          <a:noFill/>
          <a:ln w="228600" cap="sq" algn="ctr">
            <a:noFill/>
            <a:miter lim="800000"/>
            <a:headEnd/>
            <a:tailEnd/>
          </a:ln>
          <a:effectLst/>
        </p:spPr>
        <p:txBody>
          <a:bodyPr wrap="none">
            <a:spAutoFit/>
          </a:bodyPr>
          <a:lstStyle/>
          <a:p>
            <a:r>
              <a:rPr lang="fr-CA" b="1">
                <a:solidFill>
                  <a:srgbClr val="FF0000"/>
                </a:solidFill>
              </a:rPr>
              <a:t>Ch. 2: </a:t>
            </a:r>
            <a:r>
              <a:rPr lang="fr-FR" altLang="zh-CN">
                <a:ea typeface="宋体" pitchFamily="2" charset="-122"/>
              </a:rPr>
              <a:t>Modèle simple de rotors </a:t>
            </a:r>
            <a:endParaRPr lang="fr-FR"/>
          </a:p>
        </p:txBody>
      </p:sp>
      <p:sp>
        <p:nvSpPr>
          <p:cNvPr id="704538" name="Rectangle 26"/>
          <p:cNvSpPr>
            <a:spLocks noChangeArrowheads="1"/>
          </p:cNvSpPr>
          <p:nvPr/>
        </p:nvSpPr>
        <p:spPr bwMode="auto">
          <a:xfrm>
            <a:off x="2843213" y="1557338"/>
            <a:ext cx="2049462" cy="457200"/>
          </a:xfrm>
          <a:prstGeom prst="rect">
            <a:avLst/>
          </a:prstGeom>
          <a:noFill/>
          <a:ln w="228600" cap="sq" algn="ctr">
            <a:noFill/>
            <a:miter lim="800000"/>
            <a:headEnd/>
            <a:tailEnd/>
          </a:ln>
          <a:effectLst/>
        </p:spPr>
        <p:txBody>
          <a:bodyPr wrap="none">
            <a:spAutoFit/>
          </a:bodyPr>
          <a:lstStyle/>
          <a:p>
            <a:r>
              <a:rPr lang="en-US" altLang="zh-CN">
                <a:ea typeface="宋体" pitchFamily="2" charset="-122"/>
              </a:rPr>
              <a:t>Plan de cours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59811"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59812" name="Rectangle 4"/>
          <p:cNvSpPr>
            <a:spLocks noChangeArrowheads="1"/>
          </p:cNvSpPr>
          <p:nvPr/>
        </p:nvSpPr>
        <p:spPr bwMode="auto">
          <a:xfrm>
            <a:off x="250825" y="492125"/>
            <a:ext cx="4854575" cy="457200"/>
          </a:xfrm>
          <a:prstGeom prst="rect">
            <a:avLst/>
          </a:prstGeom>
          <a:noFill/>
          <a:ln w="228600" cap="sq" algn="ctr">
            <a:noFill/>
            <a:miter lim="800000"/>
            <a:headEnd/>
            <a:tailEnd/>
          </a:ln>
          <a:effectLst/>
        </p:spPr>
        <p:txBody>
          <a:bodyPr wrap="none">
            <a:spAutoFit/>
          </a:bodyPr>
          <a:lstStyle/>
          <a:p>
            <a:r>
              <a:rPr lang="fr-FR" b="1">
                <a:solidFill>
                  <a:srgbClr val="FF3300"/>
                </a:solidFill>
              </a:rPr>
              <a:t>2. Modèle simple de monorotors</a:t>
            </a:r>
          </a:p>
        </p:txBody>
      </p:sp>
      <p:pic>
        <p:nvPicPr>
          <p:cNvPr id="759813" name="Picture 5"/>
          <p:cNvPicPr>
            <a:picLocks noChangeAspect="1" noChangeArrowheads="1"/>
          </p:cNvPicPr>
          <p:nvPr/>
        </p:nvPicPr>
        <p:blipFill>
          <a:blip r:embed="rId4" cstate="print"/>
          <a:srcRect/>
          <a:stretch>
            <a:fillRect/>
          </a:stretch>
        </p:blipFill>
        <p:spPr bwMode="auto">
          <a:xfrm>
            <a:off x="250825" y="4351338"/>
            <a:ext cx="4033838" cy="2030412"/>
          </a:xfrm>
          <a:prstGeom prst="rect">
            <a:avLst/>
          </a:prstGeom>
          <a:noFill/>
          <a:ln w="228600" cap="sq" algn="ctr">
            <a:noFill/>
            <a:miter lim="800000"/>
            <a:headEnd/>
            <a:tailEnd/>
          </a:ln>
          <a:effectLst/>
        </p:spPr>
      </p:pic>
      <p:sp>
        <p:nvSpPr>
          <p:cNvPr id="759814" name="Rectangle 6"/>
          <p:cNvSpPr>
            <a:spLocks noChangeArrowheads="1"/>
          </p:cNvSpPr>
          <p:nvPr/>
        </p:nvSpPr>
        <p:spPr bwMode="auto">
          <a:xfrm>
            <a:off x="250825" y="6337300"/>
            <a:ext cx="4211638" cy="366713"/>
          </a:xfrm>
          <a:prstGeom prst="rect">
            <a:avLst/>
          </a:prstGeom>
          <a:noFill/>
          <a:ln w="228600" cap="sq" algn="ctr">
            <a:noFill/>
            <a:miter lim="800000"/>
            <a:headEnd/>
            <a:tailEnd/>
          </a:ln>
          <a:effectLst/>
        </p:spPr>
        <p:txBody>
          <a:bodyPr>
            <a:spAutoFit/>
          </a:bodyPr>
          <a:lstStyle/>
          <a:p>
            <a:pPr algn="just"/>
            <a:r>
              <a:rPr lang="fr-FR" sz="1800" b="1">
                <a:solidFill>
                  <a:srgbClr val="FF3300"/>
                </a:solidFill>
              </a:rPr>
              <a:t>Fig.5 – Modèle simple de monorotor</a:t>
            </a:r>
          </a:p>
        </p:txBody>
      </p:sp>
      <p:pic>
        <p:nvPicPr>
          <p:cNvPr id="759815" name="Picture 7"/>
          <p:cNvPicPr>
            <a:picLocks noChangeAspect="1" noChangeArrowheads="1"/>
          </p:cNvPicPr>
          <p:nvPr/>
        </p:nvPicPr>
        <p:blipFill>
          <a:blip r:embed="rId5" cstate="print"/>
          <a:srcRect/>
          <a:stretch>
            <a:fillRect/>
          </a:stretch>
        </p:blipFill>
        <p:spPr bwMode="auto">
          <a:xfrm>
            <a:off x="5364163" y="4208463"/>
            <a:ext cx="3095625" cy="1816100"/>
          </a:xfrm>
          <a:prstGeom prst="rect">
            <a:avLst/>
          </a:prstGeom>
          <a:noFill/>
          <a:ln w="228600" cap="sq" algn="ctr">
            <a:noFill/>
            <a:miter lim="800000"/>
            <a:headEnd/>
            <a:tailEnd/>
          </a:ln>
          <a:effectLst/>
        </p:spPr>
      </p:pic>
      <p:sp>
        <p:nvSpPr>
          <p:cNvPr id="759816" name="Rectangle 8"/>
          <p:cNvSpPr>
            <a:spLocks noChangeArrowheads="1"/>
          </p:cNvSpPr>
          <p:nvPr/>
        </p:nvSpPr>
        <p:spPr bwMode="auto">
          <a:xfrm>
            <a:off x="5292725" y="6092825"/>
            <a:ext cx="3181350" cy="366713"/>
          </a:xfrm>
          <a:prstGeom prst="rect">
            <a:avLst/>
          </a:prstGeom>
          <a:noFill/>
          <a:ln w="228600" cap="sq" algn="ctr">
            <a:noFill/>
            <a:miter lim="800000"/>
            <a:headEnd/>
            <a:tailEnd/>
          </a:ln>
          <a:effectLst/>
        </p:spPr>
        <p:txBody>
          <a:bodyPr wrap="none">
            <a:spAutoFit/>
          </a:bodyPr>
          <a:lstStyle/>
          <a:p>
            <a:r>
              <a:rPr lang="fr-FR" sz="1800" b="1">
                <a:solidFill>
                  <a:srgbClr val="FF3300"/>
                </a:solidFill>
              </a:rPr>
              <a:t>Figure 6 – Degrés de liberté</a:t>
            </a:r>
          </a:p>
        </p:txBody>
      </p:sp>
      <p:sp>
        <p:nvSpPr>
          <p:cNvPr id="759817" name="Rectangle 9"/>
          <p:cNvSpPr>
            <a:spLocks noChangeArrowheads="1"/>
          </p:cNvSpPr>
          <p:nvPr/>
        </p:nvSpPr>
        <p:spPr bwMode="auto">
          <a:xfrm>
            <a:off x="165100" y="968375"/>
            <a:ext cx="8893175" cy="1187450"/>
          </a:xfrm>
          <a:prstGeom prst="rect">
            <a:avLst/>
          </a:prstGeom>
          <a:noFill/>
          <a:ln w="228600" cap="sq" algn="ctr">
            <a:noFill/>
            <a:miter lim="800000"/>
            <a:headEnd/>
            <a:tailEnd/>
          </a:ln>
          <a:effectLst/>
        </p:spPr>
        <p:txBody>
          <a:bodyPr>
            <a:spAutoFit/>
          </a:bodyPr>
          <a:lstStyle/>
          <a:p>
            <a:pPr algn="just"/>
            <a:r>
              <a:rPr lang="fr-FR" b="1">
                <a:solidFill>
                  <a:schemeClr val="hlink"/>
                </a:solidFill>
              </a:rPr>
              <a:t>Les dérivées du second ordre de </a:t>
            </a:r>
            <a:r>
              <a:rPr lang="fr-FR" b="1" u="sng">
                <a:solidFill>
                  <a:srgbClr val="FF3300"/>
                </a:solidFill>
              </a:rPr>
              <a:t>u et w</a:t>
            </a:r>
            <a:r>
              <a:rPr lang="fr-FR" b="1">
                <a:solidFill>
                  <a:srgbClr val="3366FF"/>
                </a:solidFill>
              </a:rPr>
              <a:t> sont nécessaires pour exprimer </a:t>
            </a:r>
            <a:r>
              <a:rPr lang="fr-FR" b="1" u="sng">
                <a:solidFill>
                  <a:srgbClr val="FF3300"/>
                </a:solidFill>
              </a:rPr>
              <a:t>l’énergie de déformation</a:t>
            </a:r>
            <a:r>
              <a:rPr lang="fr-FR" b="1">
                <a:solidFill>
                  <a:srgbClr val="3366FF"/>
                </a:solidFill>
              </a:rPr>
              <a:t> ; leurs expressions sont :</a:t>
            </a:r>
          </a:p>
        </p:txBody>
      </p:sp>
      <p:pic>
        <p:nvPicPr>
          <p:cNvPr id="759818" name="Picture 10"/>
          <p:cNvPicPr>
            <a:picLocks noChangeAspect="1" noChangeArrowheads="1"/>
          </p:cNvPicPr>
          <p:nvPr/>
        </p:nvPicPr>
        <p:blipFill>
          <a:blip r:embed="rId6" cstate="print"/>
          <a:srcRect/>
          <a:stretch>
            <a:fillRect/>
          </a:stretch>
        </p:blipFill>
        <p:spPr bwMode="auto">
          <a:xfrm>
            <a:off x="1547813" y="2276475"/>
            <a:ext cx="6335712" cy="1944688"/>
          </a:xfrm>
          <a:prstGeom prst="rect">
            <a:avLst/>
          </a:prstGeom>
          <a:noFill/>
          <a:ln w="9525">
            <a:solidFill>
              <a:srgbClr val="FF3300"/>
            </a:solidFill>
            <a:miter lim="800000"/>
            <a:headEnd/>
            <a:tailEnd/>
          </a:ln>
        </p:spPr>
      </p:pic>
      <p:sp>
        <p:nvSpPr>
          <p:cNvPr id="759823" name="Rectangle 15"/>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71748"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71749" name="Rectangle 5"/>
          <p:cNvSpPr>
            <a:spLocks noChangeArrowheads="1"/>
          </p:cNvSpPr>
          <p:nvPr/>
        </p:nvSpPr>
        <p:spPr bwMode="auto">
          <a:xfrm>
            <a:off x="1908175" y="836613"/>
            <a:ext cx="4699000" cy="457200"/>
          </a:xfrm>
          <a:prstGeom prst="rect">
            <a:avLst/>
          </a:prstGeom>
          <a:noFill/>
          <a:ln w="228600" cap="sq" algn="ctr">
            <a:noFill/>
            <a:miter lim="800000"/>
            <a:headEnd/>
            <a:tailEnd/>
          </a:ln>
          <a:effectLst/>
        </p:spPr>
        <p:txBody>
          <a:bodyPr>
            <a:spAutoFit/>
          </a:bodyPr>
          <a:lstStyle/>
          <a:p>
            <a:r>
              <a:rPr lang="fr-FR" b="1">
                <a:solidFill>
                  <a:srgbClr val="3366FF"/>
                </a:solidFill>
              </a:rPr>
              <a:t>Exemple : données :</a:t>
            </a:r>
          </a:p>
        </p:txBody>
      </p:sp>
      <p:pic>
        <p:nvPicPr>
          <p:cNvPr id="671750" name="Picture 6"/>
          <p:cNvPicPr>
            <a:picLocks noChangeAspect="1" noChangeArrowheads="1"/>
          </p:cNvPicPr>
          <p:nvPr/>
        </p:nvPicPr>
        <p:blipFill>
          <a:blip r:embed="rId3" cstate="print"/>
          <a:srcRect/>
          <a:stretch>
            <a:fillRect/>
          </a:stretch>
        </p:blipFill>
        <p:spPr bwMode="auto">
          <a:xfrm>
            <a:off x="395288" y="1341438"/>
            <a:ext cx="5329237" cy="2039937"/>
          </a:xfrm>
          <a:prstGeom prst="rect">
            <a:avLst/>
          </a:prstGeom>
          <a:noFill/>
        </p:spPr>
      </p:pic>
      <p:pic>
        <p:nvPicPr>
          <p:cNvPr id="671751" name="Picture 7"/>
          <p:cNvPicPr>
            <a:picLocks noChangeAspect="1" noChangeArrowheads="1"/>
          </p:cNvPicPr>
          <p:nvPr/>
        </p:nvPicPr>
        <p:blipFill>
          <a:blip r:embed="rId4" cstate="print"/>
          <a:srcRect/>
          <a:stretch>
            <a:fillRect/>
          </a:stretch>
        </p:blipFill>
        <p:spPr bwMode="auto">
          <a:xfrm>
            <a:off x="468313" y="3789363"/>
            <a:ext cx="6840537" cy="2335212"/>
          </a:xfrm>
          <a:prstGeom prst="rect">
            <a:avLst/>
          </a:prstGeom>
          <a:noFill/>
        </p:spPr>
      </p:pic>
      <p:sp>
        <p:nvSpPr>
          <p:cNvPr id="671752" name="Rectangle 8"/>
          <p:cNvSpPr>
            <a:spLocks noChangeArrowheads="1"/>
          </p:cNvSpPr>
          <p:nvPr/>
        </p:nvSpPr>
        <p:spPr bwMode="auto">
          <a:xfrm>
            <a:off x="107950" y="434975"/>
            <a:ext cx="4854575" cy="457200"/>
          </a:xfrm>
          <a:prstGeom prst="rect">
            <a:avLst/>
          </a:prstGeom>
          <a:noFill/>
          <a:ln w="228600" cap="sq" algn="ctr">
            <a:noFill/>
            <a:miter lim="800000"/>
            <a:headEnd/>
            <a:tailEnd/>
          </a:ln>
          <a:effectLst/>
        </p:spPr>
        <p:txBody>
          <a:bodyPr wrap="none">
            <a:spAutoFit/>
          </a:bodyPr>
          <a:lstStyle/>
          <a:p>
            <a:r>
              <a:rPr lang="fr-FR" b="1">
                <a:solidFill>
                  <a:srgbClr val="FF3300"/>
                </a:solidFill>
              </a:rPr>
              <a:t>2. Modèle simple de monorotors</a:t>
            </a:r>
          </a:p>
        </p:txBody>
      </p:sp>
      <p:sp>
        <p:nvSpPr>
          <p:cNvPr id="671753" name="Rectangle 9"/>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0" name="Picture 10"/>
          <p:cNvPicPr>
            <a:picLocks noChangeAspect="1" noChangeArrowheads="1"/>
          </p:cNvPicPr>
          <p:nvPr/>
        </p:nvPicPr>
        <p:blipFill>
          <a:blip r:embed="rId3" cstate="print"/>
          <a:srcRect/>
          <a:stretch>
            <a:fillRect/>
          </a:stretch>
        </p:blipFill>
        <p:spPr bwMode="auto">
          <a:xfrm>
            <a:off x="0" y="4395788"/>
            <a:ext cx="4321175" cy="1031875"/>
          </a:xfrm>
          <a:prstGeom prst="rect">
            <a:avLst/>
          </a:prstGeom>
          <a:noFill/>
        </p:spPr>
      </p:pic>
      <p:sp>
        <p:nvSpPr>
          <p:cNvPr id="706562"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06564"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06568" name="Rectangle 8"/>
          <p:cNvSpPr>
            <a:spLocks noChangeArrowheads="1"/>
          </p:cNvSpPr>
          <p:nvPr/>
        </p:nvSpPr>
        <p:spPr bwMode="auto">
          <a:xfrm>
            <a:off x="107950" y="434975"/>
            <a:ext cx="4854575" cy="457200"/>
          </a:xfrm>
          <a:prstGeom prst="rect">
            <a:avLst/>
          </a:prstGeom>
          <a:noFill/>
          <a:ln w="228600" cap="sq" algn="ctr">
            <a:noFill/>
            <a:miter lim="800000"/>
            <a:headEnd/>
            <a:tailEnd/>
          </a:ln>
          <a:effectLst/>
        </p:spPr>
        <p:txBody>
          <a:bodyPr wrap="none">
            <a:spAutoFit/>
          </a:bodyPr>
          <a:lstStyle/>
          <a:p>
            <a:r>
              <a:rPr lang="fr-FR" b="1">
                <a:solidFill>
                  <a:srgbClr val="FF3300"/>
                </a:solidFill>
              </a:rPr>
              <a:t>2. Modèle simple de monorotors</a:t>
            </a:r>
          </a:p>
        </p:txBody>
      </p:sp>
      <p:pic>
        <p:nvPicPr>
          <p:cNvPr id="706569" name="Picture 9"/>
          <p:cNvPicPr>
            <a:picLocks noChangeAspect="1" noChangeArrowheads="1"/>
          </p:cNvPicPr>
          <p:nvPr/>
        </p:nvPicPr>
        <p:blipFill>
          <a:blip r:embed="rId4" cstate="print"/>
          <a:srcRect/>
          <a:stretch>
            <a:fillRect/>
          </a:stretch>
        </p:blipFill>
        <p:spPr bwMode="auto">
          <a:xfrm>
            <a:off x="395288" y="1052513"/>
            <a:ext cx="7129462" cy="3384550"/>
          </a:xfrm>
          <a:prstGeom prst="rect">
            <a:avLst/>
          </a:prstGeom>
          <a:noFill/>
        </p:spPr>
      </p:pic>
      <p:pic>
        <p:nvPicPr>
          <p:cNvPr id="706571" name="Picture 11"/>
          <p:cNvPicPr>
            <a:picLocks noChangeAspect="1" noChangeArrowheads="1"/>
          </p:cNvPicPr>
          <p:nvPr/>
        </p:nvPicPr>
        <p:blipFill>
          <a:blip r:embed="rId5" cstate="print"/>
          <a:srcRect/>
          <a:stretch>
            <a:fillRect/>
          </a:stretch>
        </p:blipFill>
        <p:spPr bwMode="auto">
          <a:xfrm>
            <a:off x="4500563" y="4741863"/>
            <a:ext cx="3529012" cy="344487"/>
          </a:xfrm>
          <a:prstGeom prst="rect">
            <a:avLst/>
          </a:prstGeom>
          <a:noFill/>
        </p:spPr>
      </p:pic>
      <p:pic>
        <p:nvPicPr>
          <p:cNvPr id="706572" name="Picture 12"/>
          <p:cNvPicPr>
            <a:picLocks noChangeAspect="1" noChangeArrowheads="1"/>
          </p:cNvPicPr>
          <p:nvPr/>
        </p:nvPicPr>
        <p:blipFill>
          <a:blip r:embed="rId6" cstate="print"/>
          <a:srcRect/>
          <a:stretch>
            <a:fillRect/>
          </a:stretch>
        </p:blipFill>
        <p:spPr bwMode="auto">
          <a:xfrm>
            <a:off x="0" y="5432425"/>
            <a:ext cx="7129463" cy="792163"/>
          </a:xfrm>
          <a:prstGeom prst="rect">
            <a:avLst/>
          </a:prstGeom>
          <a:noFill/>
        </p:spPr>
      </p:pic>
      <p:sp>
        <p:nvSpPr>
          <p:cNvPr id="706565" name="Rectangle 5"/>
          <p:cNvSpPr>
            <a:spLocks noChangeArrowheads="1"/>
          </p:cNvSpPr>
          <p:nvPr/>
        </p:nvSpPr>
        <p:spPr bwMode="auto">
          <a:xfrm>
            <a:off x="1908175" y="836613"/>
            <a:ext cx="4699000" cy="457200"/>
          </a:xfrm>
          <a:prstGeom prst="rect">
            <a:avLst/>
          </a:prstGeom>
          <a:noFill/>
          <a:ln w="228600" cap="sq" algn="ctr">
            <a:noFill/>
            <a:miter lim="800000"/>
            <a:headEnd/>
            <a:tailEnd/>
          </a:ln>
          <a:effectLst/>
        </p:spPr>
        <p:txBody>
          <a:bodyPr>
            <a:spAutoFit/>
          </a:bodyPr>
          <a:lstStyle/>
          <a:p>
            <a:r>
              <a:rPr lang="fr-FR" b="1">
                <a:solidFill>
                  <a:srgbClr val="3366FF"/>
                </a:solidFill>
              </a:rPr>
              <a:t>Exemple : données :</a:t>
            </a:r>
          </a:p>
        </p:txBody>
      </p:sp>
      <p:pic>
        <p:nvPicPr>
          <p:cNvPr id="706573" name="Picture 13"/>
          <p:cNvPicPr>
            <a:picLocks noChangeAspect="1" noChangeArrowheads="1"/>
          </p:cNvPicPr>
          <p:nvPr/>
        </p:nvPicPr>
        <p:blipFill>
          <a:blip r:embed="rId7" cstate="print"/>
          <a:srcRect/>
          <a:stretch>
            <a:fillRect/>
          </a:stretch>
        </p:blipFill>
        <p:spPr bwMode="auto">
          <a:xfrm>
            <a:off x="1968500" y="6094413"/>
            <a:ext cx="5556250" cy="563562"/>
          </a:xfrm>
          <a:prstGeom prst="rect">
            <a:avLst/>
          </a:prstGeom>
          <a:noFill/>
          <a:ln w="9525">
            <a:solidFill>
              <a:srgbClr val="FF3300"/>
            </a:solidFill>
            <a:miter lim="800000"/>
            <a:headEnd/>
            <a:tailEnd/>
          </a:ln>
        </p:spPr>
      </p:pic>
      <p:sp>
        <p:nvSpPr>
          <p:cNvPr id="706574" name="Rectangle 1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73796"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pic>
        <p:nvPicPr>
          <p:cNvPr id="673797" name="Picture 5"/>
          <p:cNvPicPr>
            <a:picLocks noChangeAspect="1" noChangeArrowheads="1"/>
          </p:cNvPicPr>
          <p:nvPr/>
        </p:nvPicPr>
        <p:blipFill>
          <a:blip r:embed="rId3" cstate="print"/>
          <a:srcRect/>
          <a:stretch>
            <a:fillRect/>
          </a:stretch>
        </p:blipFill>
        <p:spPr bwMode="auto">
          <a:xfrm>
            <a:off x="250825" y="692150"/>
            <a:ext cx="7705725" cy="555625"/>
          </a:xfrm>
          <a:prstGeom prst="rect">
            <a:avLst/>
          </a:prstGeom>
          <a:noFill/>
        </p:spPr>
      </p:pic>
      <p:pic>
        <p:nvPicPr>
          <p:cNvPr id="673798" name="Picture 6"/>
          <p:cNvPicPr>
            <a:picLocks noChangeAspect="1" noChangeArrowheads="1"/>
          </p:cNvPicPr>
          <p:nvPr/>
        </p:nvPicPr>
        <p:blipFill>
          <a:blip r:embed="rId4" cstate="print"/>
          <a:srcRect/>
          <a:stretch>
            <a:fillRect/>
          </a:stretch>
        </p:blipFill>
        <p:spPr bwMode="auto">
          <a:xfrm>
            <a:off x="468313" y="1484313"/>
            <a:ext cx="5040312" cy="365125"/>
          </a:xfrm>
          <a:prstGeom prst="rect">
            <a:avLst/>
          </a:prstGeom>
          <a:noFill/>
        </p:spPr>
      </p:pic>
      <p:pic>
        <p:nvPicPr>
          <p:cNvPr id="673799" name="Picture 7"/>
          <p:cNvPicPr>
            <a:picLocks noChangeAspect="1" noChangeArrowheads="1"/>
          </p:cNvPicPr>
          <p:nvPr/>
        </p:nvPicPr>
        <p:blipFill>
          <a:blip r:embed="rId5" cstate="print"/>
          <a:srcRect/>
          <a:stretch>
            <a:fillRect/>
          </a:stretch>
        </p:blipFill>
        <p:spPr bwMode="auto">
          <a:xfrm>
            <a:off x="2411413" y="1989138"/>
            <a:ext cx="5688012" cy="441325"/>
          </a:xfrm>
          <a:prstGeom prst="rect">
            <a:avLst/>
          </a:prstGeom>
          <a:noFill/>
        </p:spPr>
      </p:pic>
      <p:pic>
        <p:nvPicPr>
          <p:cNvPr id="673800" name="Picture 8"/>
          <p:cNvPicPr>
            <a:picLocks noChangeAspect="1" noChangeArrowheads="1"/>
          </p:cNvPicPr>
          <p:nvPr/>
        </p:nvPicPr>
        <p:blipFill>
          <a:blip r:embed="rId6" cstate="print"/>
          <a:srcRect/>
          <a:stretch>
            <a:fillRect/>
          </a:stretch>
        </p:blipFill>
        <p:spPr bwMode="auto">
          <a:xfrm>
            <a:off x="323850" y="2636838"/>
            <a:ext cx="7777163" cy="561975"/>
          </a:xfrm>
          <a:prstGeom prst="rect">
            <a:avLst/>
          </a:prstGeom>
          <a:noFill/>
        </p:spPr>
      </p:pic>
      <p:pic>
        <p:nvPicPr>
          <p:cNvPr id="673801" name="Picture 9"/>
          <p:cNvPicPr>
            <a:picLocks noChangeAspect="1" noChangeArrowheads="1"/>
          </p:cNvPicPr>
          <p:nvPr/>
        </p:nvPicPr>
        <p:blipFill>
          <a:blip r:embed="rId7" cstate="print"/>
          <a:srcRect/>
          <a:stretch>
            <a:fillRect/>
          </a:stretch>
        </p:blipFill>
        <p:spPr bwMode="auto">
          <a:xfrm>
            <a:off x="323850" y="3429000"/>
            <a:ext cx="3600450" cy="325438"/>
          </a:xfrm>
          <a:prstGeom prst="rect">
            <a:avLst/>
          </a:prstGeom>
          <a:noFill/>
        </p:spPr>
      </p:pic>
      <p:pic>
        <p:nvPicPr>
          <p:cNvPr id="673802" name="Picture 10"/>
          <p:cNvPicPr>
            <a:picLocks noChangeAspect="1" noChangeArrowheads="1"/>
          </p:cNvPicPr>
          <p:nvPr/>
        </p:nvPicPr>
        <p:blipFill>
          <a:blip r:embed="rId8" cstate="print"/>
          <a:srcRect/>
          <a:stretch>
            <a:fillRect/>
          </a:stretch>
        </p:blipFill>
        <p:spPr bwMode="auto">
          <a:xfrm>
            <a:off x="900113" y="3933825"/>
            <a:ext cx="7416800" cy="1322388"/>
          </a:xfrm>
          <a:prstGeom prst="rect">
            <a:avLst/>
          </a:prstGeom>
          <a:noFill/>
        </p:spPr>
      </p:pic>
      <p:pic>
        <p:nvPicPr>
          <p:cNvPr id="673803" name="Picture 11"/>
          <p:cNvPicPr>
            <a:picLocks noChangeAspect="1" noChangeArrowheads="1"/>
          </p:cNvPicPr>
          <p:nvPr/>
        </p:nvPicPr>
        <p:blipFill>
          <a:blip r:embed="rId9" cstate="print"/>
          <a:srcRect/>
          <a:stretch>
            <a:fillRect/>
          </a:stretch>
        </p:blipFill>
        <p:spPr bwMode="auto">
          <a:xfrm>
            <a:off x="611188" y="5445125"/>
            <a:ext cx="5832475" cy="423863"/>
          </a:xfrm>
          <a:prstGeom prst="rect">
            <a:avLst/>
          </a:prstGeom>
          <a:noFill/>
        </p:spPr>
      </p:pic>
      <p:pic>
        <p:nvPicPr>
          <p:cNvPr id="673804" name="Picture 12"/>
          <p:cNvPicPr>
            <a:picLocks noChangeAspect="1" noChangeArrowheads="1"/>
          </p:cNvPicPr>
          <p:nvPr/>
        </p:nvPicPr>
        <p:blipFill>
          <a:blip r:embed="rId10" cstate="print"/>
          <a:srcRect/>
          <a:stretch>
            <a:fillRect/>
          </a:stretch>
        </p:blipFill>
        <p:spPr bwMode="auto">
          <a:xfrm>
            <a:off x="2627313" y="6021388"/>
            <a:ext cx="5545137" cy="498475"/>
          </a:xfrm>
          <a:prstGeom prst="rect">
            <a:avLst/>
          </a:prstGeom>
          <a:noFill/>
        </p:spPr>
      </p:pic>
      <p:sp>
        <p:nvSpPr>
          <p:cNvPr id="673805" name="Rectangle 13"/>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08612"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pic>
        <p:nvPicPr>
          <p:cNvPr id="708621" name="Picture 13"/>
          <p:cNvPicPr>
            <a:picLocks noChangeAspect="1" noChangeArrowheads="1"/>
          </p:cNvPicPr>
          <p:nvPr/>
        </p:nvPicPr>
        <p:blipFill>
          <a:blip r:embed="rId3" cstate="print"/>
          <a:srcRect/>
          <a:stretch>
            <a:fillRect/>
          </a:stretch>
        </p:blipFill>
        <p:spPr bwMode="auto">
          <a:xfrm>
            <a:off x="323850" y="1052513"/>
            <a:ext cx="7056438" cy="442912"/>
          </a:xfrm>
          <a:prstGeom prst="rect">
            <a:avLst/>
          </a:prstGeom>
          <a:noFill/>
        </p:spPr>
      </p:pic>
      <p:pic>
        <p:nvPicPr>
          <p:cNvPr id="708622" name="Picture 14"/>
          <p:cNvPicPr>
            <a:picLocks noChangeAspect="1" noChangeArrowheads="1"/>
          </p:cNvPicPr>
          <p:nvPr/>
        </p:nvPicPr>
        <p:blipFill>
          <a:blip r:embed="rId4" cstate="print"/>
          <a:srcRect/>
          <a:stretch>
            <a:fillRect/>
          </a:stretch>
        </p:blipFill>
        <p:spPr bwMode="auto">
          <a:xfrm>
            <a:off x="1042988" y="1700213"/>
            <a:ext cx="6840537" cy="473075"/>
          </a:xfrm>
          <a:prstGeom prst="rect">
            <a:avLst/>
          </a:prstGeom>
          <a:noFill/>
        </p:spPr>
      </p:pic>
      <p:pic>
        <p:nvPicPr>
          <p:cNvPr id="708623" name="Picture 15"/>
          <p:cNvPicPr>
            <a:picLocks noChangeAspect="1" noChangeArrowheads="1"/>
          </p:cNvPicPr>
          <p:nvPr/>
        </p:nvPicPr>
        <p:blipFill>
          <a:blip r:embed="rId5" cstate="print"/>
          <a:srcRect/>
          <a:stretch>
            <a:fillRect/>
          </a:stretch>
        </p:blipFill>
        <p:spPr bwMode="auto">
          <a:xfrm>
            <a:off x="395288" y="2420938"/>
            <a:ext cx="792162" cy="354012"/>
          </a:xfrm>
          <a:prstGeom prst="rect">
            <a:avLst/>
          </a:prstGeom>
          <a:noFill/>
        </p:spPr>
      </p:pic>
      <p:pic>
        <p:nvPicPr>
          <p:cNvPr id="708624" name="Picture 16"/>
          <p:cNvPicPr>
            <a:picLocks noChangeAspect="1" noChangeArrowheads="1"/>
          </p:cNvPicPr>
          <p:nvPr/>
        </p:nvPicPr>
        <p:blipFill>
          <a:blip r:embed="rId6" cstate="print"/>
          <a:srcRect/>
          <a:stretch>
            <a:fillRect/>
          </a:stretch>
        </p:blipFill>
        <p:spPr bwMode="auto">
          <a:xfrm>
            <a:off x="1908175" y="2492375"/>
            <a:ext cx="6048375" cy="1023938"/>
          </a:xfrm>
          <a:prstGeom prst="rect">
            <a:avLst/>
          </a:prstGeom>
          <a:noFill/>
        </p:spPr>
      </p:pic>
      <p:sp>
        <p:nvSpPr>
          <p:cNvPr id="708625" name="Rectangle 17"/>
          <p:cNvSpPr>
            <a:spLocks noChangeArrowheads="1"/>
          </p:cNvSpPr>
          <p:nvPr/>
        </p:nvSpPr>
        <p:spPr bwMode="auto">
          <a:xfrm>
            <a:off x="250825" y="3789363"/>
            <a:ext cx="8569325" cy="822325"/>
          </a:xfrm>
          <a:prstGeom prst="rect">
            <a:avLst/>
          </a:prstGeom>
          <a:noFill/>
          <a:ln w="228600" cap="sq" algn="ctr">
            <a:noFill/>
            <a:miter lim="800000"/>
            <a:headEnd/>
            <a:tailEnd/>
          </a:ln>
          <a:effectLst/>
        </p:spPr>
        <p:txBody>
          <a:bodyPr>
            <a:spAutoFit/>
          </a:bodyPr>
          <a:lstStyle/>
          <a:p>
            <a:pPr algn="just"/>
            <a:r>
              <a:rPr lang="fr-FR"/>
              <a:t>Les équations du mouvement sont alors déduites des équations de Lagrange (1).</a:t>
            </a:r>
          </a:p>
        </p:txBody>
      </p:sp>
      <p:sp>
        <p:nvSpPr>
          <p:cNvPr id="708626" name="Rectangle 18"/>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75844"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75845" name="Rectangle 5"/>
          <p:cNvSpPr>
            <a:spLocks noChangeArrowheads="1"/>
          </p:cNvSpPr>
          <p:nvPr/>
        </p:nvSpPr>
        <p:spPr bwMode="auto">
          <a:xfrm>
            <a:off x="57150" y="449263"/>
            <a:ext cx="3452813" cy="457200"/>
          </a:xfrm>
          <a:prstGeom prst="rect">
            <a:avLst/>
          </a:prstGeom>
          <a:noFill/>
          <a:ln w="228600" cap="sq" algn="ctr">
            <a:noFill/>
            <a:miter lim="800000"/>
            <a:headEnd/>
            <a:tailEnd/>
          </a:ln>
          <a:effectLst/>
        </p:spPr>
        <p:txBody>
          <a:bodyPr wrap="none">
            <a:spAutoFit/>
          </a:bodyPr>
          <a:lstStyle/>
          <a:p>
            <a:r>
              <a:rPr lang="fr-FR" b="1">
                <a:solidFill>
                  <a:srgbClr val="FF3300"/>
                </a:solidFill>
              </a:rPr>
              <a:t>2.2 Modèle symétrique</a:t>
            </a:r>
          </a:p>
        </p:txBody>
      </p:sp>
      <p:sp>
        <p:nvSpPr>
          <p:cNvPr id="675846" name="Rectangle 6"/>
          <p:cNvSpPr>
            <a:spLocks noChangeArrowheads="1"/>
          </p:cNvSpPr>
          <p:nvPr/>
        </p:nvSpPr>
        <p:spPr bwMode="auto">
          <a:xfrm>
            <a:off x="250825" y="981075"/>
            <a:ext cx="8280400" cy="1187450"/>
          </a:xfrm>
          <a:prstGeom prst="rect">
            <a:avLst/>
          </a:prstGeom>
          <a:noFill/>
          <a:ln w="228600" cap="sq" algn="ctr">
            <a:noFill/>
            <a:miter lim="800000"/>
            <a:headEnd/>
            <a:tailEnd/>
          </a:ln>
          <a:effectLst/>
        </p:spPr>
        <p:txBody>
          <a:bodyPr>
            <a:spAutoFit/>
          </a:bodyPr>
          <a:lstStyle/>
          <a:p>
            <a:pPr algn="just"/>
            <a:r>
              <a:rPr lang="fr-FR">
                <a:solidFill>
                  <a:schemeClr val="hlink"/>
                </a:solidFill>
              </a:rPr>
              <a:t>L’application des équations de Lagrange (1) en utilisant les expressions (41) et (42) conduit aux équations du mouvement :</a:t>
            </a:r>
          </a:p>
        </p:txBody>
      </p:sp>
      <p:pic>
        <p:nvPicPr>
          <p:cNvPr id="675847" name="Picture 7"/>
          <p:cNvPicPr>
            <a:picLocks noChangeAspect="1" noChangeArrowheads="1"/>
          </p:cNvPicPr>
          <p:nvPr/>
        </p:nvPicPr>
        <p:blipFill>
          <a:blip r:embed="rId3" cstate="print"/>
          <a:srcRect/>
          <a:stretch>
            <a:fillRect/>
          </a:stretch>
        </p:blipFill>
        <p:spPr bwMode="auto">
          <a:xfrm>
            <a:off x="468313" y="2349500"/>
            <a:ext cx="7848600" cy="2157413"/>
          </a:xfrm>
          <a:prstGeom prst="rect">
            <a:avLst/>
          </a:prstGeom>
          <a:noFill/>
        </p:spPr>
      </p:pic>
      <p:pic>
        <p:nvPicPr>
          <p:cNvPr id="675848" name="Picture 8"/>
          <p:cNvPicPr>
            <a:picLocks noChangeAspect="1" noChangeArrowheads="1"/>
          </p:cNvPicPr>
          <p:nvPr/>
        </p:nvPicPr>
        <p:blipFill>
          <a:blip r:embed="rId4" cstate="print"/>
          <a:srcRect/>
          <a:stretch>
            <a:fillRect/>
          </a:stretch>
        </p:blipFill>
        <p:spPr bwMode="auto">
          <a:xfrm>
            <a:off x="250825" y="4724400"/>
            <a:ext cx="5616575" cy="358775"/>
          </a:xfrm>
          <a:prstGeom prst="rect">
            <a:avLst/>
          </a:prstGeom>
          <a:noFill/>
        </p:spPr>
      </p:pic>
      <p:pic>
        <p:nvPicPr>
          <p:cNvPr id="675849" name="Picture 9"/>
          <p:cNvPicPr>
            <a:picLocks noChangeAspect="1" noChangeArrowheads="1"/>
          </p:cNvPicPr>
          <p:nvPr/>
        </p:nvPicPr>
        <p:blipFill>
          <a:blip r:embed="rId5" cstate="print"/>
          <a:srcRect/>
          <a:stretch>
            <a:fillRect/>
          </a:stretch>
        </p:blipFill>
        <p:spPr bwMode="auto">
          <a:xfrm>
            <a:off x="1042988" y="5229225"/>
            <a:ext cx="6985000" cy="1225550"/>
          </a:xfrm>
          <a:prstGeom prst="rect">
            <a:avLst/>
          </a:prstGeom>
          <a:noFill/>
          <a:ln w="9525">
            <a:solidFill>
              <a:srgbClr val="FF3300"/>
            </a:solidFill>
            <a:miter lim="800000"/>
            <a:headEnd/>
            <a:tailEnd/>
          </a:ln>
        </p:spPr>
      </p:pic>
      <p:sp>
        <p:nvSpPr>
          <p:cNvPr id="675850" name="Rectangle 10"/>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10660"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10661" name="Rectangle 5"/>
          <p:cNvSpPr>
            <a:spLocks noChangeArrowheads="1"/>
          </p:cNvSpPr>
          <p:nvPr/>
        </p:nvSpPr>
        <p:spPr bwMode="auto">
          <a:xfrm>
            <a:off x="57150" y="449263"/>
            <a:ext cx="3452813" cy="457200"/>
          </a:xfrm>
          <a:prstGeom prst="rect">
            <a:avLst/>
          </a:prstGeom>
          <a:noFill/>
          <a:ln w="228600" cap="sq" algn="ctr">
            <a:noFill/>
            <a:miter lim="800000"/>
            <a:headEnd/>
            <a:tailEnd/>
          </a:ln>
          <a:effectLst/>
        </p:spPr>
        <p:txBody>
          <a:bodyPr wrap="none">
            <a:spAutoFit/>
          </a:bodyPr>
          <a:lstStyle/>
          <a:p>
            <a:r>
              <a:rPr lang="fr-FR" b="1">
                <a:solidFill>
                  <a:srgbClr val="FF3300"/>
                </a:solidFill>
              </a:rPr>
              <a:t>2.2 Modèle symétrique</a:t>
            </a:r>
          </a:p>
        </p:txBody>
      </p:sp>
      <p:sp>
        <p:nvSpPr>
          <p:cNvPr id="710662" name="Rectangle 6"/>
          <p:cNvSpPr>
            <a:spLocks noChangeArrowheads="1"/>
          </p:cNvSpPr>
          <p:nvPr/>
        </p:nvSpPr>
        <p:spPr bwMode="auto">
          <a:xfrm>
            <a:off x="250825" y="981075"/>
            <a:ext cx="8280400" cy="1187450"/>
          </a:xfrm>
          <a:prstGeom prst="rect">
            <a:avLst/>
          </a:prstGeom>
          <a:noFill/>
          <a:ln w="228600" cap="sq" algn="ctr">
            <a:noFill/>
            <a:miter lim="800000"/>
            <a:headEnd/>
            <a:tailEnd/>
          </a:ln>
          <a:effectLst/>
        </p:spPr>
        <p:txBody>
          <a:bodyPr>
            <a:spAutoFit/>
          </a:bodyPr>
          <a:lstStyle/>
          <a:p>
            <a:pPr algn="just"/>
            <a:r>
              <a:rPr lang="fr-FR">
                <a:solidFill>
                  <a:schemeClr val="hlink"/>
                </a:solidFill>
              </a:rPr>
              <a:t>L’application des équations de Lagrange (1) en utilisant les expressions (41) et (42) conduit aux équations du mouvement :</a:t>
            </a:r>
          </a:p>
        </p:txBody>
      </p:sp>
      <p:pic>
        <p:nvPicPr>
          <p:cNvPr id="710663" name="Picture 7"/>
          <p:cNvPicPr>
            <a:picLocks noChangeAspect="1" noChangeArrowheads="1"/>
          </p:cNvPicPr>
          <p:nvPr/>
        </p:nvPicPr>
        <p:blipFill>
          <a:blip r:embed="rId4" cstate="print"/>
          <a:srcRect/>
          <a:stretch>
            <a:fillRect/>
          </a:stretch>
        </p:blipFill>
        <p:spPr bwMode="auto">
          <a:xfrm>
            <a:off x="468313" y="2349500"/>
            <a:ext cx="7848600" cy="2157413"/>
          </a:xfrm>
          <a:prstGeom prst="rect">
            <a:avLst/>
          </a:prstGeom>
          <a:noFill/>
        </p:spPr>
      </p:pic>
      <p:pic>
        <p:nvPicPr>
          <p:cNvPr id="710664" name="Picture 8"/>
          <p:cNvPicPr>
            <a:picLocks noChangeAspect="1" noChangeArrowheads="1"/>
          </p:cNvPicPr>
          <p:nvPr/>
        </p:nvPicPr>
        <p:blipFill>
          <a:blip r:embed="rId5" cstate="print"/>
          <a:srcRect/>
          <a:stretch>
            <a:fillRect/>
          </a:stretch>
        </p:blipFill>
        <p:spPr bwMode="auto">
          <a:xfrm>
            <a:off x="250825" y="4724400"/>
            <a:ext cx="5616575" cy="358775"/>
          </a:xfrm>
          <a:prstGeom prst="rect">
            <a:avLst/>
          </a:prstGeom>
          <a:noFill/>
        </p:spPr>
      </p:pic>
      <p:pic>
        <p:nvPicPr>
          <p:cNvPr id="710665" name="Picture 9"/>
          <p:cNvPicPr>
            <a:picLocks noChangeAspect="1" noChangeArrowheads="1"/>
          </p:cNvPicPr>
          <p:nvPr/>
        </p:nvPicPr>
        <p:blipFill>
          <a:blip r:embed="rId6" cstate="print"/>
          <a:srcRect/>
          <a:stretch>
            <a:fillRect/>
          </a:stretch>
        </p:blipFill>
        <p:spPr bwMode="auto">
          <a:xfrm>
            <a:off x="1042988" y="5229225"/>
            <a:ext cx="6985000" cy="1225550"/>
          </a:xfrm>
          <a:prstGeom prst="rect">
            <a:avLst/>
          </a:prstGeom>
          <a:noFill/>
          <a:ln w="9525">
            <a:solidFill>
              <a:srgbClr val="FF3300"/>
            </a:solidFill>
            <a:miter lim="800000"/>
            <a:headEnd/>
            <a:tailEnd/>
          </a:ln>
        </p:spPr>
      </p:pic>
      <p:sp>
        <p:nvSpPr>
          <p:cNvPr id="710682" name="Rectangle 26"/>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77892"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77893" name="Rectangle 5"/>
          <p:cNvSpPr>
            <a:spLocks noChangeArrowheads="1"/>
          </p:cNvSpPr>
          <p:nvPr/>
        </p:nvSpPr>
        <p:spPr bwMode="auto">
          <a:xfrm>
            <a:off x="250825" y="549275"/>
            <a:ext cx="8675688" cy="930275"/>
          </a:xfrm>
          <a:prstGeom prst="rect">
            <a:avLst/>
          </a:prstGeom>
          <a:solidFill>
            <a:srgbClr val="FFFF00"/>
          </a:solidFill>
          <a:ln w="228600" cap="sq" algn="ctr">
            <a:solidFill>
              <a:srgbClr val="3366FF">
                <a:alpha val="33333"/>
              </a:srgbClr>
            </a:solidFill>
            <a:miter lim="800000"/>
            <a:headEnd/>
            <a:tailEnd/>
          </a:ln>
          <a:effectLst/>
        </p:spPr>
        <p:txBody>
          <a:bodyPr>
            <a:spAutoFit/>
          </a:bodyPr>
          <a:lstStyle/>
          <a:p>
            <a:pPr algn="just"/>
            <a:r>
              <a:rPr lang="fr-FR" sz="2000" b="1">
                <a:solidFill>
                  <a:srgbClr val="3366FF"/>
                </a:solidFill>
              </a:rPr>
              <a:t>2.2.1 Fréquences naturelles en fonction de la vitesse de rotation : diagramme de Campbell</a:t>
            </a:r>
          </a:p>
        </p:txBody>
      </p:sp>
      <p:sp>
        <p:nvSpPr>
          <p:cNvPr id="677894" name="Rectangle 6"/>
          <p:cNvSpPr>
            <a:spLocks noChangeArrowheads="1"/>
          </p:cNvSpPr>
          <p:nvPr/>
        </p:nvSpPr>
        <p:spPr bwMode="auto">
          <a:xfrm>
            <a:off x="307975" y="1557338"/>
            <a:ext cx="8640763" cy="701675"/>
          </a:xfrm>
          <a:prstGeom prst="rect">
            <a:avLst/>
          </a:prstGeom>
          <a:noFill/>
          <a:ln w="228600" cap="sq" algn="ctr">
            <a:noFill/>
            <a:miter lim="800000"/>
            <a:headEnd/>
            <a:tailEnd/>
          </a:ln>
          <a:effectLst/>
        </p:spPr>
        <p:txBody>
          <a:bodyPr wrap="none">
            <a:spAutoFit/>
          </a:bodyPr>
          <a:lstStyle/>
          <a:p>
            <a:pPr algn="just"/>
            <a:r>
              <a:rPr lang="fr-FR" sz="2000" b="1">
                <a:solidFill>
                  <a:schemeClr val="hlink"/>
                </a:solidFill>
              </a:rPr>
              <a:t>Le rotor est tout d’abord étudié en mouvement libre</a:t>
            </a:r>
            <a:r>
              <a:rPr lang="fr-FR" sz="2000" b="1">
                <a:solidFill>
                  <a:srgbClr val="3366FF"/>
                </a:solidFill>
              </a:rPr>
              <a:t>. Seule la solution </a:t>
            </a:r>
          </a:p>
          <a:p>
            <a:pPr algn="just"/>
            <a:r>
              <a:rPr lang="fr-FR" sz="2000" b="1">
                <a:solidFill>
                  <a:srgbClr val="3366FF"/>
                </a:solidFill>
              </a:rPr>
              <a:t>des équations (48) et (49), sans second membre, est considérée:</a:t>
            </a:r>
          </a:p>
        </p:txBody>
      </p:sp>
      <p:pic>
        <p:nvPicPr>
          <p:cNvPr id="677896" name="Picture 8"/>
          <p:cNvPicPr>
            <a:picLocks noChangeAspect="1" noChangeArrowheads="1"/>
          </p:cNvPicPr>
          <p:nvPr/>
        </p:nvPicPr>
        <p:blipFill>
          <a:blip r:embed="rId3" cstate="print"/>
          <a:srcRect/>
          <a:stretch>
            <a:fillRect/>
          </a:stretch>
        </p:blipFill>
        <p:spPr bwMode="auto">
          <a:xfrm>
            <a:off x="1692275" y="2420938"/>
            <a:ext cx="5832475" cy="1346200"/>
          </a:xfrm>
          <a:prstGeom prst="rect">
            <a:avLst/>
          </a:prstGeom>
          <a:solidFill>
            <a:srgbClr val="FFFF00"/>
          </a:solidFill>
          <a:ln w="9525">
            <a:solidFill>
              <a:srgbClr val="FF3300"/>
            </a:solidFill>
            <a:miter lim="800000"/>
            <a:headEnd/>
            <a:tailEnd/>
          </a:ln>
        </p:spPr>
      </p:pic>
      <p:sp>
        <p:nvSpPr>
          <p:cNvPr id="677897" name="Rectangle 9"/>
          <p:cNvSpPr>
            <a:spLocks noChangeArrowheads="1"/>
          </p:cNvSpPr>
          <p:nvPr/>
        </p:nvSpPr>
        <p:spPr bwMode="auto">
          <a:xfrm>
            <a:off x="250825" y="4005263"/>
            <a:ext cx="4013200" cy="457200"/>
          </a:xfrm>
          <a:prstGeom prst="rect">
            <a:avLst/>
          </a:prstGeom>
          <a:noFill/>
          <a:ln w="228600" cap="sq" algn="ctr">
            <a:noFill/>
            <a:miter lim="800000"/>
            <a:headEnd/>
            <a:tailEnd/>
          </a:ln>
          <a:effectLst/>
        </p:spPr>
        <p:txBody>
          <a:bodyPr wrap="none">
            <a:spAutoFit/>
          </a:bodyPr>
          <a:lstStyle/>
          <a:p>
            <a:r>
              <a:rPr lang="fr-FR">
                <a:solidFill>
                  <a:srgbClr val="3366FF"/>
                </a:solidFill>
              </a:rPr>
              <a:t>Soit, sous forme matricielle :</a:t>
            </a:r>
          </a:p>
        </p:txBody>
      </p:sp>
      <p:pic>
        <p:nvPicPr>
          <p:cNvPr id="677898" name="Picture 10"/>
          <p:cNvPicPr>
            <a:picLocks noChangeAspect="1" noChangeArrowheads="1"/>
          </p:cNvPicPr>
          <p:nvPr/>
        </p:nvPicPr>
        <p:blipFill>
          <a:blip r:embed="rId4" cstate="print"/>
          <a:srcRect/>
          <a:stretch>
            <a:fillRect/>
          </a:stretch>
        </p:blipFill>
        <p:spPr bwMode="auto">
          <a:xfrm>
            <a:off x="1763713" y="4581525"/>
            <a:ext cx="6192837" cy="1069975"/>
          </a:xfrm>
          <a:prstGeom prst="rect">
            <a:avLst/>
          </a:prstGeom>
          <a:noFill/>
        </p:spPr>
      </p:pic>
      <p:sp>
        <p:nvSpPr>
          <p:cNvPr id="677899" name="Rectangle 11"/>
          <p:cNvSpPr>
            <a:spLocks noChangeArrowheads="1"/>
          </p:cNvSpPr>
          <p:nvPr/>
        </p:nvSpPr>
        <p:spPr bwMode="auto">
          <a:xfrm>
            <a:off x="339725" y="5949950"/>
            <a:ext cx="6613525" cy="396875"/>
          </a:xfrm>
          <a:prstGeom prst="rect">
            <a:avLst/>
          </a:prstGeom>
          <a:noFill/>
          <a:ln w="228600" cap="sq" algn="ctr">
            <a:noFill/>
            <a:miter lim="800000"/>
            <a:headEnd/>
            <a:tailEnd/>
          </a:ln>
          <a:effectLst/>
        </p:spPr>
        <p:txBody>
          <a:bodyPr wrap="none">
            <a:spAutoFit/>
          </a:bodyPr>
          <a:lstStyle/>
          <a:p>
            <a:r>
              <a:rPr lang="fr-FR" sz="2000" b="1">
                <a:solidFill>
                  <a:srgbClr val="3366FF"/>
                </a:solidFill>
              </a:rPr>
              <a:t>La deuxième matrice, représente l’effet gyroscopique</a:t>
            </a:r>
          </a:p>
        </p:txBody>
      </p:sp>
      <p:sp>
        <p:nvSpPr>
          <p:cNvPr id="677900" name="Rectangle 12"/>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12708"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12709" name="Rectangle 5"/>
          <p:cNvSpPr>
            <a:spLocks noChangeArrowheads="1"/>
          </p:cNvSpPr>
          <p:nvPr/>
        </p:nvSpPr>
        <p:spPr bwMode="auto">
          <a:xfrm>
            <a:off x="250825" y="549275"/>
            <a:ext cx="8675688" cy="930275"/>
          </a:xfrm>
          <a:prstGeom prst="rect">
            <a:avLst/>
          </a:prstGeom>
          <a:solidFill>
            <a:srgbClr val="FFFF00"/>
          </a:solidFill>
          <a:ln w="228600" cap="sq" algn="ctr">
            <a:solidFill>
              <a:srgbClr val="3366FF">
                <a:alpha val="33333"/>
              </a:srgbClr>
            </a:solidFill>
            <a:miter lim="800000"/>
            <a:headEnd/>
            <a:tailEnd/>
          </a:ln>
          <a:effectLst/>
        </p:spPr>
        <p:txBody>
          <a:bodyPr>
            <a:spAutoFit/>
          </a:bodyPr>
          <a:lstStyle/>
          <a:p>
            <a:pPr algn="just"/>
            <a:r>
              <a:rPr lang="fr-FR" sz="2000" b="1">
                <a:solidFill>
                  <a:srgbClr val="3366FF"/>
                </a:solidFill>
              </a:rPr>
              <a:t>2.2.1 Fréquences naturelles en fonction de la vitesse de rotation : diagramme de Campbell</a:t>
            </a:r>
          </a:p>
        </p:txBody>
      </p:sp>
      <p:pic>
        <p:nvPicPr>
          <p:cNvPr id="712713" name="Picture 9"/>
          <p:cNvPicPr>
            <a:picLocks noChangeAspect="1" noChangeArrowheads="1"/>
          </p:cNvPicPr>
          <p:nvPr/>
        </p:nvPicPr>
        <p:blipFill>
          <a:blip r:embed="rId3" cstate="print"/>
          <a:srcRect/>
          <a:stretch>
            <a:fillRect/>
          </a:stretch>
        </p:blipFill>
        <p:spPr bwMode="auto">
          <a:xfrm>
            <a:off x="1763713" y="1628775"/>
            <a:ext cx="6192837" cy="1069975"/>
          </a:xfrm>
          <a:prstGeom prst="rect">
            <a:avLst/>
          </a:prstGeom>
          <a:noFill/>
        </p:spPr>
      </p:pic>
      <p:sp>
        <p:nvSpPr>
          <p:cNvPr id="712715" name="Rectangle 11"/>
          <p:cNvSpPr>
            <a:spLocks noChangeArrowheads="1"/>
          </p:cNvSpPr>
          <p:nvPr/>
        </p:nvSpPr>
        <p:spPr bwMode="auto">
          <a:xfrm>
            <a:off x="250825" y="2708275"/>
            <a:ext cx="5905500" cy="396875"/>
          </a:xfrm>
          <a:prstGeom prst="rect">
            <a:avLst/>
          </a:prstGeom>
          <a:noFill/>
          <a:ln w="228600" cap="sq" algn="ctr">
            <a:noFill/>
            <a:miter lim="800000"/>
            <a:headEnd/>
            <a:tailEnd/>
          </a:ln>
          <a:effectLst/>
        </p:spPr>
        <p:txBody>
          <a:bodyPr>
            <a:spAutoFit/>
          </a:bodyPr>
          <a:lstStyle/>
          <a:p>
            <a:pPr algn="just"/>
            <a:r>
              <a:rPr lang="fr-FR" sz="2000" b="1">
                <a:solidFill>
                  <a:srgbClr val="3366FF"/>
                </a:solidFill>
              </a:rPr>
              <a:t>Les solutions des équations sont de la forme :</a:t>
            </a:r>
          </a:p>
        </p:txBody>
      </p:sp>
      <p:pic>
        <p:nvPicPr>
          <p:cNvPr id="712716" name="Picture 12"/>
          <p:cNvPicPr>
            <a:picLocks noChangeAspect="1" noChangeArrowheads="1"/>
          </p:cNvPicPr>
          <p:nvPr/>
        </p:nvPicPr>
        <p:blipFill>
          <a:blip r:embed="rId4" cstate="print"/>
          <a:srcRect/>
          <a:stretch>
            <a:fillRect/>
          </a:stretch>
        </p:blipFill>
        <p:spPr bwMode="auto">
          <a:xfrm>
            <a:off x="1692275" y="3213100"/>
            <a:ext cx="4392613" cy="906463"/>
          </a:xfrm>
          <a:prstGeom prst="rect">
            <a:avLst/>
          </a:prstGeom>
          <a:noFill/>
        </p:spPr>
      </p:pic>
      <p:sp>
        <p:nvSpPr>
          <p:cNvPr id="712717" name="Rectangle 13"/>
          <p:cNvSpPr>
            <a:spLocks noChangeArrowheads="1"/>
          </p:cNvSpPr>
          <p:nvPr/>
        </p:nvSpPr>
        <p:spPr bwMode="auto">
          <a:xfrm>
            <a:off x="468313" y="4149725"/>
            <a:ext cx="5310187" cy="396875"/>
          </a:xfrm>
          <a:prstGeom prst="rect">
            <a:avLst/>
          </a:prstGeom>
          <a:noFill/>
          <a:ln w="228600" cap="sq" algn="ctr">
            <a:noFill/>
            <a:miter lim="800000"/>
            <a:headEnd/>
            <a:tailEnd/>
          </a:ln>
          <a:effectLst/>
        </p:spPr>
        <p:txBody>
          <a:bodyPr wrap="none">
            <a:spAutoFit/>
          </a:bodyPr>
          <a:lstStyle/>
          <a:p>
            <a:r>
              <a:rPr lang="fr-FR" sz="2000" b="1">
                <a:solidFill>
                  <a:srgbClr val="3366FF"/>
                </a:solidFill>
              </a:rPr>
              <a:t>En reportant (53) et (54) dans (52), il vient :</a:t>
            </a:r>
          </a:p>
        </p:txBody>
      </p:sp>
      <p:pic>
        <p:nvPicPr>
          <p:cNvPr id="712718" name="Picture 14"/>
          <p:cNvPicPr>
            <a:picLocks noChangeAspect="1" noChangeArrowheads="1"/>
          </p:cNvPicPr>
          <p:nvPr/>
        </p:nvPicPr>
        <p:blipFill>
          <a:blip r:embed="rId5" cstate="print"/>
          <a:srcRect/>
          <a:stretch>
            <a:fillRect/>
          </a:stretch>
        </p:blipFill>
        <p:spPr bwMode="auto">
          <a:xfrm>
            <a:off x="1908175" y="4724400"/>
            <a:ext cx="5688013" cy="1103313"/>
          </a:xfrm>
          <a:prstGeom prst="rect">
            <a:avLst/>
          </a:prstGeom>
          <a:noFill/>
        </p:spPr>
      </p:pic>
      <p:sp>
        <p:nvSpPr>
          <p:cNvPr id="712719" name="Rectangle 15"/>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571395" name="Text Box 3"/>
          <p:cNvSpPr txBox="1">
            <a:spLocks noChangeArrowheads="1"/>
          </p:cNvSpPr>
          <p:nvPr/>
        </p:nvSpPr>
        <p:spPr bwMode="auto">
          <a:xfrm>
            <a:off x="350838" y="401638"/>
            <a:ext cx="8353425" cy="5203825"/>
          </a:xfrm>
          <a:prstGeom prst="rect">
            <a:avLst/>
          </a:prstGeom>
          <a:noFill/>
          <a:ln w="12700" cap="sq">
            <a:noFill/>
            <a:miter lim="800000"/>
            <a:headEnd type="none" w="sm" len="sm"/>
            <a:tailEnd type="none" w="sm" len="sm"/>
          </a:ln>
          <a:effectLst/>
        </p:spPr>
        <p:txBody>
          <a:bodyPr>
            <a:spAutoFit/>
          </a:bodyPr>
          <a:lstStyle/>
          <a:p>
            <a:pPr marL="630238" indent="-539750"/>
            <a:r>
              <a:rPr lang="fr-CA" b="1">
                <a:solidFill>
                  <a:srgbClr val="FF0000"/>
                </a:solidFill>
              </a:rPr>
              <a:t>PLAN DE COURS</a:t>
            </a:r>
          </a:p>
          <a:p>
            <a:pPr marL="630238" indent="-539750"/>
            <a:r>
              <a:rPr lang="fr-FR" altLang="zh-CN" b="1">
                <a:solidFill>
                  <a:schemeClr val="accent2"/>
                </a:solidFill>
                <a:ea typeface="宋体" pitchFamily="2" charset="-122"/>
              </a:rPr>
              <a:t>UEF 2.1.1 : </a:t>
            </a:r>
            <a:r>
              <a:rPr lang="fr-FR" altLang="zh-CN" b="1">
                <a:solidFill>
                  <a:schemeClr val="accent2"/>
                </a:solidFill>
                <a:ea typeface="宋体" pitchFamily="2" charset="-122"/>
                <a:cs typeface="Arial" pitchFamily="34" charset="0"/>
              </a:rPr>
              <a:t> </a:t>
            </a:r>
            <a:r>
              <a:rPr lang="fr-FR" b="1">
                <a:solidFill>
                  <a:schemeClr val="accent2"/>
                </a:solidFill>
                <a:ea typeface="宋体" pitchFamily="2" charset="-122"/>
                <a:cs typeface="Arial" pitchFamily="34" charset="0"/>
              </a:rPr>
              <a:t>Dynamique des machines tournantes</a:t>
            </a:r>
            <a:endParaRPr lang="fr-CA" b="1">
              <a:solidFill>
                <a:schemeClr val="accent2"/>
              </a:solidFill>
              <a:ea typeface="宋体" pitchFamily="2" charset="-122"/>
              <a:cs typeface="Arial" pitchFamily="34" charset="0"/>
            </a:endParaRPr>
          </a:p>
          <a:p>
            <a:pPr marL="630238" indent="-539750"/>
            <a:endParaRPr lang="fr-CA" b="1">
              <a:solidFill>
                <a:schemeClr val="accent2"/>
              </a:solidFill>
            </a:endParaRPr>
          </a:p>
          <a:p>
            <a:pPr marL="630238" indent="-539750" algn="l"/>
            <a:r>
              <a:rPr lang="fr-CA">
                <a:solidFill>
                  <a:schemeClr val="accent2"/>
                </a:solidFill>
              </a:rPr>
              <a:t>À la fin du cours, les étudiant(e)s devront être en mesure de :</a:t>
            </a:r>
          </a:p>
          <a:p>
            <a:pPr marL="630238" indent="-539750" algn="l"/>
            <a:endParaRPr lang="fr-CA">
              <a:solidFill>
                <a:schemeClr val="accent2"/>
              </a:solidFill>
            </a:endParaRPr>
          </a:p>
          <a:p>
            <a:pPr marL="630238" indent="-539750" algn="just">
              <a:buClr>
                <a:srgbClr val="FF0000"/>
              </a:buClr>
              <a:buSzPct val="130000"/>
              <a:buFontTx/>
              <a:buAutoNum type="arabicPeriod"/>
            </a:pPr>
            <a:r>
              <a:rPr lang="fr-CA" b="1">
                <a:solidFill>
                  <a:srgbClr val="336600"/>
                </a:solidFill>
              </a:rPr>
              <a:t>Utiliser adéquatement</a:t>
            </a:r>
            <a:r>
              <a:rPr lang="fr-CA"/>
              <a:t> </a:t>
            </a:r>
            <a:r>
              <a:rPr lang="fr-FR" b="1">
                <a:solidFill>
                  <a:schemeClr val="accent2"/>
                </a:solidFill>
              </a:rPr>
              <a:t>les techniques de modélisation des vibrations pour les machines tournantes</a:t>
            </a:r>
            <a:r>
              <a:rPr lang="fr-FR">
                <a:solidFill>
                  <a:srgbClr val="336600"/>
                </a:solidFill>
              </a:rPr>
              <a:t>;</a:t>
            </a:r>
          </a:p>
          <a:p>
            <a:pPr marL="630238" indent="-539750" algn="just">
              <a:buClr>
                <a:srgbClr val="FF0000"/>
              </a:buClr>
              <a:buSzPct val="130000"/>
              <a:buFontTx/>
              <a:buAutoNum type="arabicPeriod"/>
            </a:pPr>
            <a:r>
              <a:rPr lang="fr-FR" b="1">
                <a:solidFill>
                  <a:schemeClr val="accent2"/>
                </a:solidFill>
              </a:rPr>
              <a:t>Maîtriser les méthodes de résolution numérique et choisir la modélisation adaptée;</a:t>
            </a:r>
          </a:p>
          <a:p>
            <a:pPr marL="630238" indent="-539750" algn="just">
              <a:buClr>
                <a:srgbClr val="FF0000"/>
              </a:buClr>
              <a:buSzPct val="130000"/>
              <a:buFontTx/>
              <a:buAutoNum type="arabicPeriod"/>
            </a:pPr>
            <a:r>
              <a:rPr lang="fr-FR" b="1">
                <a:solidFill>
                  <a:schemeClr val="accent2"/>
                </a:solidFill>
              </a:rPr>
              <a:t>Maîtriser</a:t>
            </a:r>
            <a:r>
              <a:rPr lang="fr-CA" b="1">
                <a:solidFill>
                  <a:schemeClr val="accent2"/>
                </a:solidFill>
              </a:rPr>
              <a:t> convenablement les techniques de </a:t>
            </a:r>
            <a:r>
              <a:rPr lang="fr-FR" altLang="zh-CN" b="1">
                <a:solidFill>
                  <a:schemeClr val="accent2"/>
                </a:solidFill>
                <a:ea typeface="宋体" pitchFamily="2" charset="-122"/>
              </a:rPr>
              <a:t>modélisation des rotors par éléments finis et l’équilibrage des rotors</a:t>
            </a:r>
            <a:endParaRPr lang="fr-CA"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71395">
                                            <p:txEl>
                                              <p:pRg st="5" end="5"/>
                                            </p:txEl>
                                          </p:spTgt>
                                        </p:tgtEl>
                                        <p:attrNameLst>
                                          <p:attrName>style.visibility</p:attrName>
                                        </p:attrNameLst>
                                      </p:cBhvr>
                                      <p:to>
                                        <p:strVal val="visible"/>
                                      </p:to>
                                    </p:set>
                                    <p:animEffect transition="in" filter="checkerboard(across)">
                                      <p:cBhvr>
                                        <p:cTn id="7" dur="500"/>
                                        <p:tgtEl>
                                          <p:spTgt spid="57139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71395">
                                            <p:txEl>
                                              <p:pRg st="6" end="6"/>
                                            </p:txEl>
                                          </p:spTgt>
                                        </p:tgtEl>
                                        <p:attrNameLst>
                                          <p:attrName>style.visibility</p:attrName>
                                        </p:attrNameLst>
                                      </p:cBhvr>
                                      <p:to>
                                        <p:strVal val="visible"/>
                                      </p:to>
                                    </p:set>
                                    <p:animEffect transition="in" filter="checkerboard(across)">
                                      <p:cBhvr>
                                        <p:cTn id="12" dur="500"/>
                                        <p:tgtEl>
                                          <p:spTgt spid="57139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71395">
                                            <p:txEl>
                                              <p:pRg st="7" end="7"/>
                                            </p:txEl>
                                          </p:spTgt>
                                        </p:tgtEl>
                                        <p:attrNameLst>
                                          <p:attrName>style.visibility</p:attrName>
                                        </p:attrNameLst>
                                      </p:cBhvr>
                                      <p:to>
                                        <p:strVal val="visible"/>
                                      </p:to>
                                    </p:set>
                                    <p:animEffect transition="in" filter="checkerboard(across)">
                                      <p:cBhvr>
                                        <p:cTn id="17" dur="500"/>
                                        <p:tgtEl>
                                          <p:spTgt spid="57139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rctx="PPT">
                                        <p:cTn id="21" dur="indefinite"/>
                                        <p:tgtEl>
                                          <p:spTgt spid="571395">
                                            <p:txEl>
                                              <p:pRg st="5" end="5"/>
                                            </p:txEl>
                                          </p:spTgt>
                                        </p:tgtEl>
                                        <p:attrNameLst>
                                          <p:attrName>style.opacity</p:attrName>
                                        </p:attrNameLst>
                                      </p:cBhvr>
                                      <p:to>
                                        <p:strVal val="0.5"/>
                                      </p:to>
                                    </p:set>
                                    <p:animEffect filter="image" prLst="opacity: 0.5">
                                      <p:cBhvr rctx="IE">
                                        <p:cTn id="22" dur="indefinite"/>
                                        <p:tgtEl>
                                          <p:spTgt spid="57139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571395">
                                            <p:txEl>
                                              <p:pRg st="6" end="6"/>
                                            </p:txEl>
                                          </p:spTgt>
                                        </p:tgtEl>
                                        <p:attrNameLst>
                                          <p:attrName>style.opacity</p:attrName>
                                        </p:attrNameLst>
                                      </p:cBhvr>
                                      <p:to>
                                        <p:strVal val="0.5"/>
                                      </p:to>
                                    </p:set>
                                    <p:animEffect filter="image" prLst="opacity: 0.5">
                                      <p:cBhvr rctx="IE">
                                        <p:cTn id="27" dur="indefinite"/>
                                        <p:tgtEl>
                                          <p:spTgt spid="5713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571395">
                                            <p:txEl>
                                              <p:pRg st="7" end="7"/>
                                            </p:txEl>
                                          </p:spTgt>
                                        </p:tgtEl>
                                        <p:attrNameLst>
                                          <p:attrName>style.opacity</p:attrName>
                                        </p:attrNameLst>
                                      </p:cBhvr>
                                      <p:to>
                                        <p:strVal val="0.5"/>
                                      </p:to>
                                    </p:set>
                                    <p:animEffect filter="image" prLst="opacity: 0.5">
                                      <p:cBhvr rctx="IE">
                                        <p:cTn id="32" dur="indefinite"/>
                                        <p:tgtEl>
                                          <p:spTgt spid="5713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14756"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14757" name="Rectangle 5"/>
          <p:cNvSpPr>
            <a:spLocks noChangeArrowheads="1"/>
          </p:cNvSpPr>
          <p:nvPr/>
        </p:nvSpPr>
        <p:spPr bwMode="auto">
          <a:xfrm>
            <a:off x="250825" y="549275"/>
            <a:ext cx="8675688" cy="930275"/>
          </a:xfrm>
          <a:prstGeom prst="rect">
            <a:avLst/>
          </a:prstGeom>
          <a:solidFill>
            <a:srgbClr val="FFFF00"/>
          </a:solidFill>
          <a:ln w="228600" cap="sq" algn="ctr">
            <a:solidFill>
              <a:srgbClr val="3366FF">
                <a:alpha val="33333"/>
              </a:srgbClr>
            </a:solidFill>
            <a:miter lim="800000"/>
            <a:headEnd/>
            <a:tailEnd/>
          </a:ln>
          <a:effectLst/>
        </p:spPr>
        <p:txBody>
          <a:bodyPr>
            <a:spAutoFit/>
          </a:bodyPr>
          <a:lstStyle/>
          <a:p>
            <a:pPr algn="just"/>
            <a:r>
              <a:rPr lang="fr-FR" sz="2000" b="1">
                <a:solidFill>
                  <a:srgbClr val="3366FF"/>
                </a:solidFill>
              </a:rPr>
              <a:t>2.2.1 Fréquences naturelles en fonction de la vitesse de rotation : diagramme de Campbell</a:t>
            </a:r>
          </a:p>
        </p:txBody>
      </p:sp>
      <p:sp>
        <p:nvSpPr>
          <p:cNvPr id="714763" name="Rectangle 11"/>
          <p:cNvSpPr>
            <a:spLocks noChangeArrowheads="1"/>
          </p:cNvSpPr>
          <p:nvPr/>
        </p:nvSpPr>
        <p:spPr bwMode="auto">
          <a:xfrm>
            <a:off x="250825" y="1628775"/>
            <a:ext cx="8280400" cy="1187450"/>
          </a:xfrm>
          <a:prstGeom prst="rect">
            <a:avLst/>
          </a:prstGeom>
          <a:noFill/>
          <a:ln w="228600" cap="sq" algn="ctr">
            <a:noFill/>
            <a:miter lim="800000"/>
            <a:headEnd/>
            <a:tailEnd/>
          </a:ln>
          <a:effectLst/>
        </p:spPr>
        <p:txBody>
          <a:bodyPr>
            <a:spAutoFit/>
          </a:bodyPr>
          <a:lstStyle/>
          <a:p>
            <a:pPr algn="just"/>
            <a:r>
              <a:rPr lang="fr-FR" b="1" u="sng">
                <a:solidFill>
                  <a:schemeClr val="hlink"/>
                </a:solidFill>
              </a:rPr>
              <a:t>La solution triviale </a:t>
            </a:r>
            <a:r>
              <a:rPr lang="fr-FR" b="1" i="1" u="sng">
                <a:solidFill>
                  <a:schemeClr val="hlink"/>
                </a:solidFill>
              </a:rPr>
              <a:t>Q</a:t>
            </a:r>
            <a:r>
              <a:rPr lang="fr-FR" b="1" u="sng">
                <a:solidFill>
                  <a:schemeClr val="hlink"/>
                </a:solidFill>
              </a:rPr>
              <a:t>1=</a:t>
            </a:r>
            <a:r>
              <a:rPr lang="fr-FR" b="1" i="1" u="sng">
                <a:solidFill>
                  <a:schemeClr val="hlink"/>
                </a:solidFill>
              </a:rPr>
              <a:t>Q</a:t>
            </a:r>
            <a:r>
              <a:rPr lang="fr-FR" b="1" u="sng">
                <a:solidFill>
                  <a:schemeClr val="hlink"/>
                </a:solidFill>
              </a:rPr>
              <a:t>2= 0</a:t>
            </a:r>
            <a:r>
              <a:rPr lang="fr-FR"/>
              <a:t> </a:t>
            </a:r>
            <a:r>
              <a:rPr lang="fr-FR">
                <a:solidFill>
                  <a:srgbClr val="FF3300"/>
                </a:solidFill>
              </a:rPr>
              <a:t>est sans intérêt</a:t>
            </a:r>
            <a:r>
              <a:rPr lang="fr-FR"/>
              <a:t> </a:t>
            </a:r>
          </a:p>
          <a:p>
            <a:pPr algn="just"/>
            <a:r>
              <a:rPr lang="fr-FR"/>
              <a:t>et </a:t>
            </a:r>
            <a:r>
              <a:rPr lang="fr-FR" u="sng">
                <a:solidFill>
                  <a:srgbClr val="FF3300"/>
                </a:solidFill>
              </a:rPr>
              <a:t>les solutions non triviales</a:t>
            </a:r>
            <a:r>
              <a:rPr lang="fr-FR"/>
              <a:t> sont celles qui correspondent à </a:t>
            </a:r>
            <a:r>
              <a:rPr lang="fr-FR" u="sng">
                <a:solidFill>
                  <a:srgbClr val="3366FF"/>
                </a:solidFill>
              </a:rPr>
              <a:t>l’annulation du déterminant de la matrice</a:t>
            </a:r>
            <a:r>
              <a:rPr lang="fr-FR" u="sng">
                <a:solidFill>
                  <a:srgbClr val="FF3300"/>
                </a:solidFill>
              </a:rPr>
              <a:t>.</a:t>
            </a:r>
          </a:p>
        </p:txBody>
      </p:sp>
      <p:pic>
        <p:nvPicPr>
          <p:cNvPr id="714764" name="Picture 12"/>
          <p:cNvPicPr>
            <a:picLocks noChangeAspect="1" noChangeArrowheads="1"/>
          </p:cNvPicPr>
          <p:nvPr/>
        </p:nvPicPr>
        <p:blipFill>
          <a:blip r:embed="rId3" cstate="print"/>
          <a:srcRect/>
          <a:stretch>
            <a:fillRect/>
          </a:stretch>
        </p:blipFill>
        <p:spPr bwMode="auto">
          <a:xfrm>
            <a:off x="1403350" y="3068638"/>
            <a:ext cx="6408738" cy="955675"/>
          </a:xfrm>
          <a:prstGeom prst="rect">
            <a:avLst/>
          </a:prstGeom>
          <a:noFill/>
        </p:spPr>
      </p:pic>
      <p:pic>
        <p:nvPicPr>
          <p:cNvPr id="714765" name="Picture 13"/>
          <p:cNvPicPr>
            <a:picLocks noChangeAspect="1" noChangeArrowheads="1"/>
          </p:cNvPicPr>
          <p:nvPr/>
        </p:nvPicPr>
        <p:blipFill>
          <a:blip r:embed="rId4" cstate="print"/>
          <a:srcRect/>
          <a:stretch>
            <a:fillRect/>
          </a:stretch>
        </p:blipFill>
        <p:spPr bwMode="auto">
          <a:xfrm>
            <a:off x="423863" y="4581525"/>
            <a:ext cx="6697662" cy="414338"/>
          </a:xfrm>
          <a:prstGeom prst="rect">
            <a:avLst/>
          </a:prstGeom>
          <a:noFill/>
        </p:spPr>
      </p:pic>
      <p:pic>
        <p:nvPicPr>
          <p:cNvPr id="714766" name="Picture 14"/>
          <p:cNvPicPr>
            <a:picLocks noChangeAspect="1" noChangeArrowheads="1"/>
          </p:cNvPicPr>
          <p:nvPr/>
        </p:nvPicPr>
        <p:blipFill>
          <a:blip r:embed="rId5" cstate="print"/>
          <a:srcRect/>
          <a:stretch>
            <a:fillRect/>
          </a:stretch>
        </p:blipFill>
        <p:spPr bwMode="auto">
          <a:xfrm>
            <a:off x="1692275" y="5229225"/>
            <a:ext cx="6119813" cy="674688"/>
          </a:xfrm>
          <a:prstGeom prst="rect">
            <a:avLst/>
          </a:prstGeom>
          <a:noFill/>
        </p:spPr>
      </p:pic>
      <p:sp>
        <p:nvSpPr>
          <p:cNvPr id="714767" name="Rectangle 15"/>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16804"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16805" name="Rectangle 5"/>
          <p:cNvSpPr>
            <a:spLocks noChangeArrowheads="1"/>
          </p:cNvSpPr>
          <p:nvPr/>
        </p:nvSpPr>
        <p:spPr bwMode="auto">
          <a:xfrm>
            <a:off x="250825" y="549275"/>
            <a:ext cx="8675688" cy="930275"/>
          </a:xfrm>
          <a:prstGeom prst="rect">
            <a:avLst/>
          </a:prstGeom>
          <a:solidFill>
            <a:srgbClr val="FFFF00"/>
          </a:solidFill>
          <a:ln w="228600" cap="sq" algn="ctr">
            <a:solidFill>
              <a:srgbClr val="3366FF">
                <a:alpha val="33333"/>
              </a:srgbClr>
            </a:solidFill>
            <a:miter lim="800000"/>
            <a:headEnd/>
            <a:tailEnd/>
          </a:ln>
          <a:effectLst/>
        </p:spPr>
        <p:txBody>
          <a:bodyPr>
            <a:spAutoFit/>
          </a:bodyPr>
          <a:lstStyle/>
          <a:p>
            <a:pPr algn="just"/>
            <a:r>
              <a:rPr lang="fr-FR" sz="2000" b="1">
                <a:solidFill>
                  <a:srgbClr val="3366FF"/>
                </a:solidFill>
              </a:rPr>
              <a:t>2.2.1 Fréquences naturelles en fonction de la vitesse de rotation : diagramme de Campbell</a:t>
            </a:r>
          </a:p>
        </p:txBody>
      </p:sp>
      <p:pic>
        <p:nvPicPr>
          <p:cNvPr id="716811" name="Picture 11"/>
          <p:cNvPicPr>
            <a:picLocks noChangeAspect="1" noChangeArrowheads="1"/>
          </p:cNvPicPr>
          <p:nvPr/>
        </p:nvPicPr>
        <p:blipFill>
          <a:blip r:embed="rId4" cstate="print"/>
          <a:srcRect/>
          <a:stretch>
            <a:fillRect/>
          </a:stretch>
        </p:blipFill>
        <p:spPr bwMode="auto">
          <a:xfrm>
            <a:off x="2411413" y="1773238"/>
            <a:ext cx="4824412" cy="747712"/>
          </a:xfrm>
          <a:prstGeom prst="rect">
            <a:avLst/>
          </a:prstGeom>
          <a:noFill/>
        </p:spPr>
      </p:pic>
      <p:sp>
        <p:nvSpPr>
          <p:cNvPr id="716812" name="Rectangle 12"/>
          <p:cNvSpPr>
            <a:spLocks noChangeArrowheads="1"/>
          </p:cNvSpPr>
          <p:nvPr/>
        </p:nvSpPr>
        <p:spPr bwMode="auto">
          <a:xfrm>
            <a:off x="323850" y="2492375"/>
            <a:ext cx="8820150" cy="701675"/>
          </a:xfrm>
          <a:prstGeom prst="rect">
            <a:avLst/>
          </a:prstGeom>
          <a:noFill/>
          <a:ln w="228600" cap="sq" algn="ctr">
            <a:noFill/>
            <a:miter lim="800000"/>
            <a:headEnd/>
            <a:tailEnd/>
          </a:ln>
          <a:effectLst/>
        </p:spPr>
        <p:txBody>
          <a:bodyPr>
            <a:spAutoFit/>
          </a:bodyPr>
          <a:lstStyle/>
          <a:p>
            <a:pPr algn="just"/>
            <a:r>
              <a:rPr lang="fr-FR" sz="2000" b="1">
                <a:solidFill>
                  <a:srgbClr val="3366FF"/>
                </a:solidFill>
              </a:rPr>
              <a:t>En rotation (Ω ≠ 0), les racines de (57) sont r 1 et r 2 et les pulsations</a:t>
            </a:r>
          </a:p>
          <a:p>
            <a:pPr algn="just"/>
            <a:r>
              <a:rPr lang="fr-FR" sz="2000" b="1">
                <a:solidFill>
                  <a:srgbClr val="3366FF"/>
                </a:solidFill>
              </a:rPr>
              <a:t>correspondantes ω1 et ω 2 . Il vient :</a:t>
            </a:r>
          </a:p>
        </p:txBody>
      </p:sp>
      <p:pic>
        <p:nvPicPr>
          <p:cNvPr id="716816" name="Picture 16"/>
          <p:cNvPicPr>
            <a:picLocks noChangeAspect="1" noChangeArrowheads="1"/>
          </p:cNvPicPr>
          <p:nvPr/>
        </p:nvPicPr>
        <p:blipFill>
          <a:blip r:embed="rId5" cstate="print"/>
          <a:srcRect/>
          <a:stretch>
            <a:fillRect/>
          </a:stretch>
        </p:blipFill>
        <p:spPr bwMode="auto">
          <a:xfrm>
            <a:off x="179388" y="3284538"/>
            <a:ext cx="3887787" cy="1314450"/>
          </a:xfrm>
          <a:prstGeom prst="rect">
            <a:avLst/>
          </a:prstGeom>
          <a:noFill/>
          <a:ln w="9525">
            <a:solidFill>
              <a:srgbClr val="FF3300"/>
            </a:solidFill>
            <a:miter lim="800000"/>
            <a:headEnd/>
            <a:tailEnd/>
          </a:ln>
        </p:spPr>
      </p:pic>
      <p:pic>
        <p:nvPicPr>
          <p:cNvPr id="716817" name="Picture 17"/>
          <p:cNvPicPr>
            <a:picLocks noChangeAspect="1" noChangeArrowheads="1"/>
          </p:cNvPicPr>
          <p:nvPr/>
        </p:nvPicPr>
        <p:blipFill>
          <a:blip r:embed="rId6" cstate="print"/>
          <a:srcRect/>
          <a:stretch>
            <a:fillRect/>
          </a:stretch>
        </p:blipFill>
        <p:spPr bwMode="auto">
          <a:xfrm>
            <a:off x="4124325" y="3429000"/>
            <a:ext cx="425450" cy="1079500"/>
          </a:xfrm>
          <a:prstGeom prst="rect">
            <a:avLst/>
          </a:prstGeom>
          <a:noFill/>
        </p:spPr>
      </p:pic>
      <p:pic>
        <p:nvPicPr>
          <p:cNvPr id="716818" name="Picture 18"/>
          <p:cNvPicPr>
            <a:picLocks noChangeAspect="1" noChangeArrowheads="1"/>
          </p:cNvPicPr>
          <p:nvPr/>
        </p:nvPicPr>
        <p:blipFill>
          <a:blip r:embed="rId7" cstate="print"/>
          <a:srcRect/>
          <a:stretch>
            <a:fillRect/>
          </a:stretch>
        </p:blipFill>
        <p:spPr bwMode="auto">
          <a:xfrm>
            <a:off x="4716463" y="3284538"/>
            <a:ext cx="3798887" cy="1284287"/>
          </a:xfrm>
          <a:prstGeom prst="rect">
            <a:avLst/>
          </a:prstGeom>
          <a:noFill/>
          <a:ln w="9525">
            <a:solidFill>
              <a:srgbClr val="FF3300"/>
            </a:solidFill>
            <a:miter lim="800000"/>
            <a:headEnd/>
            <a:tailEnd/>
          </a:ln>
        </p:spPr>
      </p:pic>
      <p:pic>
        <p:nvPicPr>
          <p:cNvPr id="716819" name="Picture 19"/>
          <p:cNvPicPr>
            <a:picLocks noChangeAspect="1" noChangeArrowheads="1"/>
          </p:cNvPicPr>
          <p:nvPr/>
        </p:nvPicPr>
        <p:blipFill>
          <a:blip r:embed="rId8" cstate="print"/>
          <a:srcRect/>
          <a:stretch>
            <a:fillRect/>
          </a:stretch>
        </p:blipFill>
        <p:spPr bwMode="auto">
          <a:xfrm>
            <a:off x="8604250" y="3286125"/>
            <a:ext cx="361950" cy="1152525"/>
          </a:xfrm>
          <a:prstGeom prst="rect">
            <a:avLst/>
          </a:prstGeom>
          <a:noFill/>
        </p:spPr>
      </p:pic>
      <p:pic>
        <p:nvPicPr>
          <p:cNvPr id="716820" name="Picture 20"/>
          <p:cNvPicPr>
            <a:picLocks noChangeAspect="1" noChangeArrowheads="1"/>
          </p:cNvPicPr>
          <p:nvPr/>
        </p:nvPicPr>
        <p:blipFill>
          <a:blip r:embed="rId9" cstate="print"/>
          <a:srcRect/>
          <a:stretch>
            <a:fillRect/>
          </a:stretch>
        </p:blipFill>
        <p:spPr bwMode="auto">
          <a:xfrm>
            <a:off x="179388" y="4868863"/>
            <a:ext cx="3744912" cy="906462"/>
          </a:xfrm>
          <a:prstGeom prst="rect">
            <a:avLst/>
          </a:prstGeom>
          <a:noFill/>
          <a:ln w="9525">
            <a:solidFill>
              <a:srgbClr val="FF3300"/>
            </a:solidFill>
            <a:miter lim="800000"/>
            <a:headEnd/>
            <a:tailEnd/>
          </a:ln>
        </p:spPr>
      </p:pic>
      <p:pic>
        <p:nvPicPr>
          <p:cNvPr id="716821" name="Picture 21"/>
          <p:cNvPicPr>
            <a:picLocks noChangeAspect="1" noChangeArrowheads="1"/>
          </p:cNvPicPr>
          <p:nvPr/>
        </p:nvPicPr>
        <p:blipFill>
          <a:blip r:embed="rId10" cstate="print"/>
          <a:srcRect/>
          <a:stretch>
            <a:fillRect/>
          </a:stretch>
        </p:blipFill>
        <p:spPr bwMode="auto">
          <a:xfrm>
            <a:off x="4067175" y="5157788"/>
            <a:ext cx="433388" cy="358775"/>
          </a:xfrm>
          <a:prstGeom prst="rect">
            <a:avLst/>
          </a:prstGeom>
          <a:noFill/>
        </p:spPr>
      </p:pic>
      <p:pic>
        <p:nvPicPr>
          <p:cNvPr id="716822" name="Picture 22"/>
          <p:cNvPicPr>
            <a:picLocks noChangeAspect="1" noChangeArrowheads="1"/>
          </p:cNvPicPr>
          <p:nvPr/>
        </p:nvPicPr>
        <p:blipFill>
          <a:blip r:embed="rId11" cstate="print"/>
          <a:srcRect/>
          <a:stretch>
            <a:fillRect/>
          </a:stretch>
        </p:blipFill>
        <p:spPr bwMode="auto">
          <a:xfrm>
            <a:off x="4716463" y="4886325"/>
            <a:ext cx="3743325" cy="793750"/>
          </a:xfrm>
          <a:prstGeom prst="rect">
            <a:avLst/>
          </a:prstGeom>
          <a:noFill/>
          <a:ln w="9525">
            <a:solidFill>
              <a:srgbClr val="FF3300"/>
            </a:solidFill>
            <a:miter lim="800000"/>
            <a:headEnd/>
            <a:tailEnd/>
          </a:ln>
        </p:spPr>
      </p:pic>
      <p:pic>
        <p:nvPicPr>
          <p:cNvPr id="716823" name="Picture 23"/>
          <p:cNvPicPr>
            <a:picLocks noChangeAspect="1" noChangeArrowheads="1"/>
          </p:cNvPicPr>
          <p:nvPr/>
        </p:nvPicPr>
        <p:blipFill>
          <a:blip r:embed="rId12" cstate="print"/>
          <a:srcRect/>
          <a:stretch>
            <a:fillRect/>
          </a:stretch>
        </p:blipFill>
        <p:spPr bwMode="auto">
          <a:xfrm>
            <a:off x="8459788" y="5229225"/>
            <a:ext cx="504825" cy="292100"/>
          </a:xfrm>
          <a:prstGeom prst="rect">
            <a:avLst/>
          </a:prstGeom>
          <a:noFill/>
        </p:spPr>
      </p:pic>
      <p:sp>
        <p:nvSpPr>
          <p:cNvPr id="716824" name="Rectangle 24"/>
          <p:cNvSpPr>
            <a:spLocks noChangeArrowheads="1"/>
          </p:cNvSpPr>
          <p:nvPr/>
        </p:nvSpPr>
        <p:spPr bwMode="auto">
          <a:xfrm>
            <a:off x="1233488" y="5949950"/>
            <a:ext cx="6840537" cy="762000"/>
          </a:xfrm>
          <a:prstGeom prst="rect">
            <a:avLst/>
          </a:prstGeom>
          <a:noFill/>
          <a:ln w="228600" cap="sq" algn="ctr">
            <a:noFill/>
            <a:miter lim="800000"/>
            <a:headEnd/>
            <a:tailEnd/>
          </a:ln>
          <a:effectLst/>
        </p:spPr>
        <p:txBody>
          <a:bodyPr>
            <a:spAutoFit/>
          </a:bodyPr>
          <a:lstStyle/>
          <a:p>
            <a:r>
              <a:rPr lang="fr-FR" sz="2000" b="1"/>
              <a:t>À partir de </a:t>
            </a:r>
            <a:r>
              <a:rPr lang="fr-FR" sz="2000" b="1">
                <a:solidFill>
                  <a:srgbClr val="FF3300"/>
                </a:solidFill>
              </a:rPr>
              <a:t>(62) et (65),</a:t>
            </a:r>
            <a:r>
              <a:rPr lang="fr-FR" sz="2000" b="1"/>
              <a:t> il est clair que :</a:t>
            </a:r>
          </a:p>
          <a:p>
            <a:r>
              <a:rPr lang="fr-FR" b="1">
                <a:solidFill>
                  <a:srgbClr val="3366FF"/>
                </a:solidFill>
              </a:rPr>
              <a:t>ω1 &lt; ω10 = ω20 &lt; ω2</a:t>
            </a:r>
          </a:p>
        </p:txBody>
      </p:sp>
      <p:sp>
        <p:nvSpPr>
          <p:cNvPr id="716825" name="Rectangle 25"/>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20900"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20901" name="Rectangle 5"/>
          <p:cNvSpPr>
            <a:spLocks noChangeArrowheads="1"/>
          </p:cNvSpPr>
          <p:nvPr/>
        </p:nvSpPr>
        <p:spPr bwMode="auto">
          <a:xfrm>
            <a:off x="323850" y="549275"/>
            <a:ext cx="8675688" cy="930275"/>
          </a:xfrm>
          <a:prstGeom prst="rect">
            <a:avLst/>
          </a:prstGeom>
          <a:solidFill>
            <a:srgbClr val="FFFF00"/>
          </a:solidFill>
          <a:ln w="228600" cap="sq" algn="ctr">
            <a:solidFill>
              <a:srgbClr val="3366FF">
                <a:alpha val="33333"/>
              </a:srgbClr>
            </a:solidFill>
            <a:miter lim="800000"/>
            <a:headEnd/>
            <a:tailEnd/>
          </a:ln>
          <a:effectLst/>
        </p:spPr>
        <p:txBody>
          <a:bodyPr>
            <a:spAutoFit/>
          </a:bodyPr>
          <a:lstStyle/>
          <a:p>
            <a:pPr algn="just"/>
            <a:r>
              <a:rPr lang="fr-FR" sz="2000" b="1">
                <a:solidFill>
                  <a:srgbClr val="3366FF"/>
                </a:solidFill>
              </a:rPr>
              <a:t>2.2.1 Fréquences naturelles en fonction de la vitesse de rotation : diagramme de Campbell</a:t>
            </a:r>
          </a:p>
        </p:txBody>
      </p:sp>
      <p:sp>
        <p:nvSpPr>
          <p:cNvPr id="720905" name="Rectangle 9"/>
          <p:cNvSpPr>
            <a:spLocks noChangeArrowheads="1"/>
          </p:cNvSpPr>
          <p:nvPr/>
        </p:nvSpPr>
        <p:spPr bwMode="auto">
          <a:xfrm>
            <a:off x="323850" y="1514475"/>
            <a:ext cx="8569325" cy="1187450"/>
          </a:xfrm>
          <a:prstGeom prst="rect">
            <a:avLst/>
          </a:prstGeom>
          <a:noFill/>
          <a:ln w="228600" cap="sq" algn="ctr">
            <a:noFill/>
            <a:miter lim="800000"/>
            <a:headEnd/>
            <a:tailEnd/>
          </a:ln>
          <a:effectLst/>
        </p:spPr>
        <p:txBody>
          <a:bodyPr>
            <a:spAutoFit/>
          </a:bodyPr>
          <a:lstStyle/>
          <a:p>
            <a:pPr algn="just"/>
            <a:r>
              <a:rPr lang="fr-FR" b="1">
                <a:solidFill>
                  <a:schemeClr val="accent2"/>
                </a:solidFill>
              </a:rPr>
              <a:t>En général le diagramme de</a:t>
            </a:r>
            <a:r>
              <a:rPr lang="fr-FR" b="1">
                <a:solidFill>
                  <a:srgbClr val="FF3300"/>
                </a:solidFill>
              </a:rPr>
              <a:t> Campbell représente </a:t>
            </a:r>
            <a:r>
              <a:rPr lang="fr-FR" b="1" i="1">
                <a:solidFill>
                  <a:srgbClr val="FF3300"/>
                </a:solidFill>
              </a:rPr>
              <a:t>f</a:t>
            </a:r>
            <a:r>
              <a:rPr lang="fr-FR" b="1">
                <a:solidFill>
                  <a:srgbClr val="FF3300"/>
                </a:solidFill>
              </a:rPr>
              <a:t>1et</a:t>
            </a:r>
            <a:r>
              <a:rPr lang="fr-FR" b="1" i="1">
                <a:solidFill>
                  <a:srgbClr val="FF3300"/>
                </a:solidFill>
              </a:rPr>
              <a:t>f</a:t>
            </a:r>
            <a:r>
              <a:rPr lang="fr-FR" b="1">
                <a:solidFill>
                  <a:srgbClr val="FF3300"/>
                </a:solidFill>
              </a:rPr>
              <a:t>2 </a:t>
            </a:r>
            <a:r>
              <a:rPr lang="fr-FR"/>
              <a:t>en fonction de la vitesse de rotation </a:t>
            </a:r>
            <a:r>
              <a:rPr lang="fr-FR" i="1"/>
              <a:t>N </a:t>
            </a:r>
            <a:r>
              <a:rPr lang="fr-FR"/>
              <a:t>(tr/min) qui est reliée à Ω (rad/s) par </a:t>
            </a:r>
            <a:r>
              <a:rPr lang="fr-FR" b="1">
                <a:solidFill>
                  <a:srgbClr val="FF3300"/>
                </a:solidFill>
              </a:rPr>
              <a:t>:</a:t>
            </a:r>
          </a:p>
        </p:txBody>
      </p:sp>
      <p:pic>
        <p:nvPicPr>
          <p:cNvPr id="720906" name="Picture 10"/>
          <p:cNvPicPr>
            <a:picLocks noChangeAspect="1" noChangeArrowheads="1"/>
          </p:cNvPicPr>
          <p:nvPr/>
        </p:nvPicPr>
        <p:blipFill>
          <a:blip r:embed="rId3" cstate="print"/>
          <a:srcRect/>
          <a:stretch>
            <a:fillRect/>
          </a:stretch>
        </p:blipFill>
        <p:spPr bwMode="auto">
          <a:xfrm>
            <a:off x="2627313" y="2265363"/>
            <a:ext cx="4770437" cy="869950"/>
          </a:xfrm>
          <a:prstGeom prst="rect">
            <a:avLst/>
          </a:prstGeom>
          <a:noFill/>
        </p:spPr>
      </p:pic>
      <p:pic>
        <p:nvPicPr>
          <p:cNvPr id="720908" name="Picture 12"/>
          <p:cNvPicPr>
            <a:picLocks noChangeAspect="1" noChangeArrowheads="1"/>
          </p:cNvPicPr>
          <p:nvPr/>
        </p:nvPicPr>
        <p:blipFill>
          <a:blip r:embed="rId4" cstate="print"/>
          <a:srcRect/>
          <a:stretch>
            <a:fillRect/>
          </a:stretch>
        </p:blipFill>
        <p:spPr bwMode="auto">
          <a:xfrm>
            <a:off x="2700338" y="3187700"/>
            <a:ext cx="4537075" cy="400050"/>
          </a:xfrm>
          <a:prstGeom prst="rect">
            <a:avLst/>
          </a:prstGeom>
          <a:noFill/>
        </p:spPr>
      </p:pic>
      <p:pic>
        <p:nvPicPr>
          <p:cNvPr id="720909" name="Picture 13"/>
          <p:cNvPicPr>
            <a:picLocks noChangeAspect="1" noChangeArrowheads="1"/>
          </p:cNvPicPr>
          <p:nvPr/>
        </p:nvPicPr>
        <p:blipFill>
          <a:blip r:embed="rId5" cstate="print"/>
          <a:srcRect/>
          <a:stretch>
            <a:fillRect/>
          </a:stretch>
        </p:blipFill>
        <p:spPr bwMode="auto">
          <a:xfrm>
            <a:off x="611188" y="3492500"/>
            <a:ext cx="6913562" cy="407988"/>
          </a:xfrm>
          <a:prstGeom prst="rect">
            <a:avLst/>
          </a:prstGeom>
          <a:noFill/>
        </p:spPr>
      </p:pic>
      <p:pic>
        <p:nvPicPr>
          <p:cNvPr id="720910" name="Picture 14"/>
          <p:cNvPicPr>
            <a:picLocks noChangeAspect="1" noChangeArrowheads="1"/>
          </p:cNvPicPr>
          <p:nvPr/>
        </p:nvPicPr>
        <p:blipFill>
          <a:blip r:embed="rId6" cstate="print"/>
          <a:srcRect/>
          <a:stretch>
            <a:fillRect/>
          </a:stretch>
        </p:blipFill>
        <p:spPr bwMode="auto">
          <a:xfrm>
            <a:off x="2582863" y="3860800"/>
            <a:ext cx="5834062" cy="2954338"/>
          </a:xfrm>
          <a:prstGeom prst="rect">
            <a:avLst/>
          </a:prstGeom>
          <a:noFill/>
          <a:ln w="228600" cap="sq" algn="ctr">
            <a:noFill/>
            <a:miter lim="800000"/>
            <a:headEnd/>
            <a:tailEnd/>
          </a:ln>
          <a:effectLst/>
        </p:spPr>
      </p:pic>
      <p:sp>
        <p:nvSpPr>
          <p:cNvPr id="720911" name="Rectangle 15"/>
          <p:cNvSpPr>
            <a:spLocks noChangeArrowheads="1"/>
          </p:cNvSpPr>
          <p:nvPr/>
        </p:nvSpPr>
        <p:spPr bwMode="auto">
          <a:xfrm>
            <a:off x="250825" y="5013325"/>
            <a:ext cx="2343150" cy="641350"/>
          </a:xfrm>
          <a:prstGeom prst="rect">
            <a:avLst/>
          </a:prstGeom>
          <a:noFill/>
          <a:ln w="228600" cap="sq" algn="ctr">
            <a:noFill/>
            <a:miter lim="800000"/>
            <a:headEnd/>
            <a:tailEnd/>
          </a:ln>
          <a:effectLst/>
        </p:spPr>
        <p:txBody>
          <a:bodyPr wrap="none">
            <a:spAutoFit/>
          </a:bodyPr>
          <a:lstStyle/>
          <a:p>
            <a:r>
              <a:rPr lang="fr-FR" sz="1800" b="1">
                <a:solidFill>
                  <a:srgbClr val="3366FF"/>
                </a:solidFill>
              </a:rPr>
              <a:t>Fig. 9 – Diagramme </a:t>
            </a:r>
          </a:p>
          <a:p>
            <a:r>
              <a:rPr lang="fr-FR" sz="1800" b="1">
                <a:solidFill>
                  <a:srgbClr val="3366FF"/>
                </a:solidFill>
              </a:rPr>
              <a:t>de Campbell</a:t>
            </a:r>
          </a:p>
        </p:txBody>
      </p:sp>
      <p:sp>
        <p:nvSpPr>
          <p:cNvPr id="720912" name="Rectangle 16"/>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18852"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18853" name="Rectangle 5"/>
          <p:cNvSpPr>
            <a:spLocks noChangeArrowheads="1"/>
          </p:cNvSpPr>
          <p:nvPr/>
        </p:nvSpPr>
        <p:spPr bwMode="auto">
          <a:xfrm>
            <a:off x="468313" y="476250"/>
            <a:ext cx="8675687" cy="930275"/>
          </a:xfrm>
          <a:prstGeom prst="rect">
            <a:avLst/>
          </a:prstGeom>
          <a:solidFill>
            <a:srgbClr val="FFFF00"/>
          </a:solidFill>
          <a:ln w="228600" cap="sq" algn="ctr">
            <a:solidFill>
              <a:srgbClr val="3366FF">
                <a:alpha val="33333"/>
              </a:srgbClr>
            </a:solidFill>
            <a:miter lim="800000"/>
            <a:headEnd/>
            <a:tailEnd/>
          </a:ln>
          <a:effectLst/>
        </p:spPr>
        <p:txBody>
          <a:bodyPr>
            <a:spAutoFit/>
          </a:bodyPr>
          <a:lstStyle/>
          <a:p>
            <a:pPr algn="just"/>
            <a:r>
              <a:rPr lang="fr-FR" sz="2000" b="1">
                <a:solidFill>
                  <a:srgbClr val="3366FF"/>
                </a:solidFill>
              </a:rPr>
              <a:t>2.2.1 Fréquences naturelles en fonction de la vitesse de rotation : diagramme de Campbell</a:t>
            </a:r>
          </a:p>
        </p:txBody>
      </p:sp>
      <p:sp>
        <p:nvSpPr>
          <p:cNvPr id="718867" name="Rectangle 19"/>
          <p:cNvSpPr>
            <a:spLocks noChangeArrowheads="1"/>
          </p:cNvSpPr>
          <p:nvPr/>
        </p:nvSpPr>
        <p:spPr bwMode="auto">
          <a:xfrm>
            <a:off x="468313" y="3429000"/>
            <a:ext cx="8280400" cy="1552575"/>
          </a:xfrm>
          <a:prstGeom prst="rect">
            <a:avLst/>
          </a:prstGeom>
          <a:noFill/>
          <a:ln w="228600" cap="sq" algn="ctr">
            <a:noFill/>
            <a:miter lim="800000"/>
            <a:headEnd/>
            <a:tailEnd/>
          </a:ln>
          <a:effectLst/>
        </p:spPr>
        <p:txBody>
          <a:bodyPr>
            <a:spAutoFit/>
          </a:bodyPr>
          <a:lstStyle/>
          <a:p>
            <a:pPr algn="just"/>
            <a:r>
              <a:rPr lang="fr-FR">
                <a:solidFill>
                  <a:schemeClr val="accent2"/>
                </a:solidFill>
              </a:rPr>
              <a:t>La représentation de ω en fonction de la vitesse de rotation </a:t>
            </a:r>
            <a:r>
              <a:rPr lang="el-GR">
                <a:solidFill>
                  <a:schemeClr val="accent2"/>
                </a:solidFill>
              </a:rPr>
              <a:t>ω1=ω1(Ω) etω2=ω2(Ω), </a:t>
            </a:r>
            <a:r>
              <a:rPr lang="fr-FR">
                <a:solidFill>
                  <a:schemeClr val="accent2"/>
                </a:solidFill>
              </a:rPr>
              <a:t>est le </a:t>
            </a:r>
            <a:r>
              <a:rPr lang="fr-FR" b="1">
                <a:solidFill>
                  <a:schemeClr val="accent2"/>
                </a:solidFill>
              </a:rPr>
              <a:t>diagramme de Campbell </a:t>
            </a:r>
            <a:r>
              <a:rPr lang="fr-FR">
                <a:solidFill>
                  <a:schemeClr val="accent2"/>
                </a:solidFill>
              </a:rPr>
              <a:t>(cf. figure </a:t>
            </a:r>
            <a:r>
              <a:rPr lang="fr-FR" b="1">
                <a:solidFill>
                  <a:schemeClr val="accent2"/>
                </a:solidFill>
              </a:rPr>
              <a:t>9</a:t>
            </a:r>
            <a:r>
              <a:rPr lang="fr-FR">
                <a:solidFill>
                  <a:schemeClr val="accent2"/>
                </a:solidFill>
              </a:rPr>
              <a:t>). </a:t>
            </a:r>
          </a:p>
          <a:p>
            <a:pPr algn="just"/>
            <a:endParaRPr lang="fr-FR">
              <a:solidFill>
                <a:schemeClr val="accent2"/>
              </a:solidFill>
            </a:endParaRPr>
          </a:p>
        </p:txBody>
      </p:sp>
      <p:grpSp>
        <p:nvGrpSpPr>
          <p:cNvPr id="718872" name="Group 24"/>
          <p:cNvGrpSpPr>
            <a:grpSpLocks/>
          </p:cNvGrpSpPr>
          <p:nvPr/>
        </p:nvGrpSpPr>
        <p:grpSpPr bwMode="auto">
          <a:xfrm>
            <a:off x="395288" y="1557338"/>
            <a:ext cx="8424862" cy="1552575"/>
            <a:chOff x="249" y="981"/>
            <a:chExt cx="5307" cy="978"/>
          </a:xfrm>
        </p:grpSpPr>
        <p:sp>
          <p:nvSpPr>
            <p:cNvPr id="718865" name="Rectangle 17"/>
            <p:cNvSpPr>
              <a:spLocks noChangeArrowheads="1"/>
            </p:cNvSpPr>
            <p:nvPr/>
          </p:nvSpPr>
          <p:spPr bwMode="auto">
            <a:xfrm>
              <a:off x="249" y="981"/>
              <a:ext cx="5307" cy="978"/>
            </a:xfrm>
            <a:prstGeom prst="rect">
              <a:avLst/>
            </a:prstGeom>
            <a:noFill/>
            <a:ln w="228600" cap="sq" algn="ctr">
              <a:noFill/>
              <a:miter lim="800000"/>
              <a:headEnd/>
              <a:tailEnd/>
            </a:ln>
            <a:effectLst/>
          </p:spPr>
          <p:txBody>
            <a:bodyPr>
              <a:spAutoFit/>
            </a:bodyPr>
            <a:lstStyle/>
            <a:p>
              <a:pPr algn="just"/>
              <a:r>
                <a:rPr lang="fr-FR"/>
                <a:t>De plus, les équations (60) et (63) montrent que             et sont des quantités négatives ; ainsi r1 et r2 sont des quantités imaginaires et la solution générale du mouvement reste donc limitée dans le temps : </a:t>
              </a:r>
              <a:r>
                <a:rPr lang="fr-FR" b="1"/>
                <a:t>le rotor est stable.</a:t>
              </a:r>
              <a:endParaRPr lang="fr-FR"/>
            </a:p>
          </p:txBody>
        </p:sp>
        <p:pic>
          <p:nvPicPr>
            <p:cNvPr id="718871" name="Picture 23"/>
            <p:cNvPicPr>
              <a:picLocks noChangeAspect="1" noChangeArrowheads="1"/>
            </p:cNvPicPr>
            <p:nvPr/>
          </p:nvPicPr>
          <p:blipFill>
            <a:blip r:embed="rId3" cstate="print"/>
            <a:srcRect/>
            <a:stretch>
              <a:fillRect/>
            </a:stretch>
          </p:blipFill>
          <p:spPr bwMode="auto">
            <a:xfrm>
              <a:off x="4604" y="981"/>
              <a:ext cx="588" cy="259"/>
            </a:xfrm>
            <a:prstGeom prst="rect">
              <a:avLst/>
            </a:prstGeom>
            <a:noFill/>
          </p:spPr>
        </p:pic>
      </p:grpSp>
      <p:sp>
        <p:nvSpPr>
          <p:cNvPr id="718873" name="Rectangle 25"/>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49571"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49572"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749573" name="Rectangle 5"/>
          <p:cNvSpPr>
            <a:spLocks noChangeArrowheads="1"/>
          </p:cNvSpPr>
          <p:nvPr/>
        </p:nvSpPr>
        <p:spPr bwMode="auto">
          <a:xfrm>
            <a:off x="323850" y="549275"/>
            <a:ext cx="7180263" cy="457200"/>
          </a:xfrm>
          <a:prstGeom prst="rect">
            <a:avLst/>
          </a:prstGeom>
          <a:noFill/>
          <a:ln w="228600" cap="sq" algn="ctr">
            <a:noFill/>
            <a:miter lim="800000"/>
            <a:headEnd/>
            <a:tailEnd/>
          </a:ln>
          <a:effectLst/>
        </p:spPr>
        <p:txBody>
          <a:bodyPr wrap="none">
            <a:spAutoFit/>
          </a:bodyPr>
          <a:lstStyle/>
          <a:p>
            <a:r>
              <a:rPr lang="fr-FR" b="1">
                <a:solidFill>
                  <a:srgbClr val="FF3300"/>
                </a:solidFill>
              </a:rPr>
              <a:t>2.5.3 Fréquences naturelles et vitesses critiques</a:t>
            </a:r>
          </a:p>
        </p:txBody>
      </p:sp>
      <p:sp>
        <p:nvSpPr>
          <p:cNvPr id="749574" name="Text Box 6"/>
          <p:cNvSpPr txBox="1">
            <a:spLocks noChangeArrowheads="1"/>
          </p:cNvSpPr>
          <p:nvPr/>
        </p:nvSpPr>
        <p:spPr bwMode="auto">
          <a:xfrm>
            <a:off x="503238" y="1484313"/>
            <a:ext cx="8029575" cy="3140075"/>
          </a:xfrm>
          <a:prstGeom prst="rect">
            <a:avLst/>
          </a:prstGeom>
          <a:noFill/>
          <a:ln w="228600" cap="sq" algn="ctr">
            <a:noFill/>
            <a:miter lim="800000"/>
            <a:headEnd/>
            <a:tailEnd/>
          </a:ln>
          <a:effectLst/>
        </p:spPr>
        <p:txBody>
          <a:bodyPr>
            <a:spAutoFit/>
          </a:bodyPr>
          <a:lstStyle/>
          <a:p>
            <a:pPr algn="just">
              <a:buClr>
                <a:srgbClr val="3366FF"/>
              </a:buClr>
              <a:buFont typeface="Wingdings" pitchFamily="2" charset="2"/>
              <a:buChar char="q"/>
            </a:pPr>
            <a:r>
              <a:rPr lang="fr-FR" sz="2000"/>
              <a:t>Le diagramme de Campbell donne l’évolution des fréquences</a:t>
            </a:r>
          </a:p>
          <a:p>
            <a:pPr algn="just">
              <a:buClr>
                <a:srgbClr val="3366FF"/>
              </a:buClr>
              <a:buFont typeface="Wingdings" pitchFamily="2" charset="2"/>
              <a:buNone/>
            </a:pPr>
            <a:r>
              <a:rPr lang="fr-FR" sz="2000"/>
              <a:t>naturelles en fonction de la vitesse de rotation et permet de visualiser approximativement les vitesses critiques potentielles. </a:t>
            </a:r>
          </a:p>
          <a:p>
            <a:pPr algn="just">
              <a:buClr>
                <a:srgbClr val="3366FF"/>
              </a:buClr>
              <a:buFont typeface="Wingdings" pitchFamily="2" charset="2"/>
              <a:buChar char="q"/>
            </a:pPr>
            <a:endParaRPr lang="fr-FR" sz="2000"/>
          </a:p>
          <a:p>
            <a:pPr algn="just">
              <a:buClr>
                <a:srgbClr val="3366FF"/>
              </a:buClr>
              <a:buFont typeface="Wingdings" pitchFamily="2" charset="2"/>
              <a:buChar char="q"/>
            </a:pPr>
            <a:r>
              <a:rPr lang="fr-FR" sz="2000"/>
              <a:t>Les vitesses critiques ne sont vraiment déterminées que lors de la réponse aux balourds ou de la réponse à une force asynchrone.</a:t>
            </a:r>
          </a:p>
          <a:p>
            <a:pPr algn="just">
              <a:buClr>
                <a:srgbClr val="3366FF"/>
              </a:buClr>
              <a:buFont typeface="Wingdings" pitchFamily="2" charset="2"/>
              <a:buChar char="q"/>
            </a:pPr>
            <a:endParaRPr lang="en-US" sz="2000"/>
          </a:p>
          <a:p>
            <a:pPr algn="just">
              <a:buClr>
                <a:srgbClr val="3366FF"/>
              </a:buClr>
              <a:buFont typeface="Wingdings" pitchFamily="2" charset="2"/>
              <a:buChar char="q"/>
            </a:pPr>
            <a:r>
              <a:rPr lang="fr-FR" sz="2000"/>
              <a:t>La vitesse critique due à un balourd ou à une force asynchrone ne correspond pas exactement à l’intersection de la courbe de fréquence avec la droite f =N du diagramme de Campbell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79940"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79941" name="Rectangle 5"/>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679943" name="Text Box 7"/>
          <p:cNvSpPr txBox="1">
            <a:spLocks noChangeArrowheads="1"/>
          </p:cNvSpPr>
          <p:nvPr/>
        </p:nvSpPr>
        <p:spPr bwMode="auto">
          <a:xfrm>
            <a:off x="755650" y="1196975"/>
            <a:ext cx="7993063" cy="1569660"/>
          </a:xfrm>
          <a:prstGeom prst="rect">
            <a:avLst/>
          </a:prstGeom>
          <a:noFill/>
          <a:ln w="228600" cap="sq" algn="ctr">
            <a:noFill/>
            <a:miter lim="800000"/>
            <a:headEnd/>
            <a:tailEnd/>
          </a:ln>
          <a:effectLst/>
        </p:spPr>
        <p:txBody>
          <a:bodyPr>
            <a:spAutoFit/>
          </a:bodyPr>
          <a:lstStyle/>
          <a:p>
            <a:pPr algn="just">
              <a:spcBef>
                <a:spcPct val="50000"/>
              </a:spcBef>
            </a:pPr>
            <a:r>
              <a:rPr lang="fr-FR" dirty="0"/>
              <a:t>Les vitesses critiques éventuelles dues aux balourds ou à des forces tournantes synchrones à la vitesse du rotor, sont obtenues par les intersections de la droite de pente </a:t>
            </a:r>
            <a:r>
              <a:rPr lang="fr-FR" dirty="0" smtClean="0"/>
              <a:t> </a:t>
            </a:r>
            <a:r>
              <a:rPr lang="fr-FR" dirty="0"/>
              <a:t>avec les courbes d’évolution des fréquences. </a:t>
            </a:r>
          </a:p>
        </p:txBody>
      </p:sp>
      <p:sp>
        <p:nvSpPr>
          <p:cNvPr id="679944" name="Rectangle 8"/>
          <p:cNvSpPr>
            <a:spLocks noChangeArrowheads="1"/>
          </p:cNvSpPr>
          <p:nvPr/>
        </p:nvSpPr>
        <p:spPr bwMode="auto">
          <a:xfrm>
            <a:off x="561975" y="549275"/>
            <a:ext cx="8345488" cy="822325"/>
          </a:xfrm>
          <a:prstGeom prst="rect">
            <a:avLst/>
          </a:prstGeom>
          <a:noFill/>
          <a:ln w="228600" cap="sq" algn="ctr">
            <a:noFill/>
            <a:miter lim="800000"/>
            <a:headEnd/>
            <a:tailEnd/>
          </a:ln>
          <a:effectLst/>
        </p:spPr>
        <p:txBody>
          <a:bodyPr wrap="none">
            <a:spAutoFit/>
          </a:bodyPr>
          <a:lstStyle/>
          <a:p>
            <a:r>
              <a:rPr lang="fr-FR" b="1">
                <a:solidFill>
                  <a:srgbClr val="FF3300"/>
                </a:solidFill>
              </a:rPr>
              <a:t>Vitesses critiques (Points d’intersection avec les droites</a:t>
            </a:r>
          </a:p>
          <a:p>
            <a:r>
              <a:rPr lang="fr-FR" b="1">
                <a:solidFill>
                  <a:srgbClr val="FF3300"/>
                </a:solidFill>
              </a:rPr>
              <a:t> Y =SX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24995"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24996"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724997" name="Rectangle 5"/>
          <p:cNvSpPr>
            <a:spLocks noChangeArrowheads="1"/>
          </p:cNvSpPr>
          <p:nvPr/>
        </p:nvSpPr>
        <p:spPr bwMode="auto">
          <a:xfrm>
            <a:off x="147638" y="476250"/>
            <a:ext cx="3032125" cy="457200"/>
          </a:xfrm>
          <a:prstGeom prst="rect">
            <a:avLst/>
          </a:prstGeom>
          <a:noFill/>
          <a:ln w="228600" cap="sq" algn="ctr">
            <a:noFill/>
            <a:miter lim="800000"/>
            <a:headEnd/>
            <a:tailEnd/>
          </a:ln>
          <a:effectLst/>
        </p:spPr>
        <p:txBody>
          <a:bodyPr wrap="none">
            <a:spAutoFit/>
          </a:bodyPr>
          <a:lstStyle/>
          <a:p>
            <a:r>
              <a:rPr lang="fr-FR" altLang="zh-CN">
                <a:solidFill>
                  <a:srgbClr val="FF3300"/>
                </a:solidFill>
                <a:ea typeface="宋体" pitchFamily="2" charset="-122"/>
              </a:rPr>
              <a:t>4) Rotor asymétrique</a:t>
            </a:r>
            <a:endParaRPr lang="fr-FR">
              <a:solidFill>
                <a:srgbClr val="FF3300"/>
              </a:solidFill>
            </a:endParaRPr>
          </a:p>
        </p:txBody>
      </p:sp>
      <p:pic>
        <p:nvPicPr>
          <p:cNvPr id="724998" name="Picture 6"/>
          <p:cNvPicPr>
            <a:picLocks noChangeAspect="1" noChangeArrowheads="1"/>
          </p:cNvPicPr>
          <p:nvPr/>
        </p:nvPicPr>
        <p:blipFill>
          <a:blip r:embed="rId3" cstate="print"/>
          <a:srcRect t="4849"/>
          <a:stretch>
            <a:fillRect/>
          </a:stretch>
        </p:blipFill>
        <p:spPr bwMode="auto">
          <a:xfrm>
            <a:off x="2771775" y="1935163"/>
            <a:ext cx="6121400" cy="1527175"/>
          </a:xfrm>
          <a:prstGeom prst="rect">
            <a:avLst/>
          </a:prstGeom>
          <a:noFill/>
        </p:spPr>
      </p:pic>
      <p:sp>
        <p:nvSpPr>
          <p:cNvPr id="724999" name="Text Box 7"/>
          <p:cNvSpPr txBox="1">
            <a:spLocks noChangeArrowheads="1"/>
          </p:cNvSpPr>
          <p:nvPr/>
        </p:nvSpPr>
        <p:spPr bwMode="auto">
          <a:xfrm>
            <a:off x="395288" y="1052513"/>
            <a:ext cx="8064500" cy="822325"/>
          </a:xfrm>
          <a:prstGeom prst="rect">
            <a:avLst/>
          </a:prstGeom>
          <a:noFill/>
          <a:ln w="228600" cap="sq" algn="ctr">
            <a:noFill/>
            <a:miter lim="800000"/>
            <a:headEnd/>
            <a:tailEnd/>
          </a:ln>
          <a:effectLst/>
        </p:spPr>
        <p:txBody>
          <a:bodyPr>
            <a:spAutoFit/>
          </a:bodyPr>
          <a:lstStyle/>
          <a:p>
            <a:pPr algn="just"/>
            <a:r>
              <a:rPr lang="fr-FR"/>
              <a:t>La dissymétrie est introduite par la raideur</a:t>
            </a:r>
          </a:p>
          <a:p>
            <a:pPr algn="just"/>
            <a:r>
              <a:rPr lang="fr-FR" i="1"/>
              <a:t>Kzz </a:t>
            </a:r>
            <a:r>
              <a:rPr lang="fr-FR"/>
              <a:t>, et l’utilisation des équations (44) et (45) entraîne :</a:t>
            </a:r>
          </a:p>
        </p:txBody>
      </p:sp>
      <p:pic>
        <p:nvPicPr>
          <p:cNvPr id="725000" name="Picture 8"/>
          <p:cNvPicPr>
            <a:picLocks noChangeAspect="1" noChangeArrowheads="1"/>
          </p:cNvPicPr>
          <p:nvPr/>
        </p:nvPicPr>
        <p:blipFill>
          <a:blip r:embed="rId4" cstate="print"/>
          <a:srcRect/>
          <a:stretch>
            <a:fillRect/>
          </a:stretch>
        </p:blipFill>
        <p:spPr bwMode="auto">
          <a:xfrm>
            <a:off x="611188" y="3213100"/>
            <a:ext cx="2305050" cy="846138"/>
          </a:xfrm>
          <a:prstGeom prst="rect">
            <a:avLst/>
          </a:prstGeom>
          <a:noFill/>
        </p:spPr>
      </p:pic>
      <p:pic>
        <p:nvPicPr>
          <p:cNvPr id="725001" name="Picture 9"/>
          <p:cNvPicPr>
            <a:picLocks noChangeAspect="1" noChangeArrowheads="1"/>
          </p:cNvPicPr>
          <p:nvPr/>
        </p:nvPicPr>
        <p:blipFill>
          <a:blip r:embed="rId5" cstate="print"/>
          <a:srcRect/>
          <a:stretch>
            <a:fillRect/>
          </a:stretch>
        </p:blipFill>
        <p:spPr bwMode="auto">
          <a:xfrm>
            <a:off x="468313" y="4221163"/>
            <a:ext cx="4248150" cy="304800"/>
          </a:xfrm>
          <a:prstGeom prst="rect">
            <a:avLst/>
          </a:prstGeom>
          <a:noFill/>
        </p:spPr>
      </p:pic>
      <p:pic>
        <p:nvPicPr>
          <p:cNvPr id="725002" name="Picture 10"/>
          <p:cNvPicPr>
            <a:picLocks noChangeAspect="1" noChangeArrowheads="1"/>
          </p:cNvPicPr>
          <p:nvPr/>
        </p:nvPicPr>
        <p:blipFill>
          <a:blip r:embed="rId6" cstate="print"/>
          <a:srcRect/>
          <a:stretch>
            <a:fillRect/>
          </a:stretch>
        </p:blipFill>
        <p:spPr bwMode="auto">
          <a:xfrm>
            <a:off x="1258888" y="4724400"/>
            <a:ext cx="6553200" cy="87788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27043"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27044"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727045" name="Rectangle 5"/>
          <p:cNvSpPr>
            <a:spLocks noChangeArrowheads="1"/>
          </p:cNvSpPr>
          <p:nvPr/>
        </p:nvSpPr>
        <p:spPr bwMode="auto">
          <a:xfrm>
            <a:off x="147638" y="476250"/>
            <a:ext cx="3032125" cy="457200"/>
          </a:xfrm>
          <a:prstGeom prst="rect">
            <a:avLst/>
          </a:prstGeom>
          <a:noFill/>
          <a:ln w="228600" cap="sq" algn="ctr">
            <a:noFill/>
            <a:miter lim="800000"/>
            <a:headEnd/>
            <a:tailEnd/>
          </a:ln>
          <a:effectLst/>
        </p:spPr>
        <p:txBody>
          <a:bodyPr wrap="none">
            <a:spAutoFit/>
          </a:bodyPr>
          <a:lstStyle/>
          <a:p>
            <a:r>
              <a:rPr lang="fr-FR" altLang="zh-CN">
                <a:solidFill>
                  <a:srgbClr val="FF3300"/>
                </a:solidFill>
                <a:ea typeface="宋体" pitchFamily="2" charset="-122"/>
              </a:rPr>
              <a:t>4) Rotor asymétrique</a:t>
            </a:r>
            <a:endParaRPr lang="fr-FR">
              <a:solidFill>
                <a:srgbClr val="FF3300"/>
              </a:solidFill>
            </a:endParaRPr>
          </a:p>
        </p:txBody>
      </p:sp>
      <p:sp>
        <p:nvSpPr>
          <p:cNvPr id="727046" name="Rectangle 6"/>
          <p:cNvSpPr>
            <a:spLocks noChangeArrowheads="1"/>
          </p:cNvSpPr>
          <p:nvPr/>
        </p:nvSpPr>
        <p:spPr bwMode="auto">
          <a:xfrm>
            <a:off x="755650" y="1125538"/>
            <a:ext cx="5300663" cy="457200"/>
          </a:xfrm>
          <a:prstGeom prst="rect">
            <a:avLst/>
          </a:prstGeom>
          <a:noFill/>
          <a:ln w="228600" cap="sq" algn="ctr">
            <a:noFill/>
            <a:miter lim="800000"/>
            <a:headEnd/>
            <a:tailEnd/>
          </a:ln>
          <a:effectLst/>
        </p:spPr>
        <p:txBody>
          <a:bodyPr wrap="none">
            <a:spAutoFit/>
          </a:bodyPr>
          <a:lstStyle/>
          <a:p>
            <a:r>
              <a:rPr lang="fr-FR"/>
              <a:t>et se mettent sous la forme générale :</a:t>
            </a:r>
          </a:p>
        </p:txBody>
      </p:sp>
      <p:pic>
        <p:nvPicPr>
          <p:cNvPr id="727047" name="Picture 7"/>
          <p:cNvPicPr>
            <a:picLocks noChangeAspect="1" noChangeArrowheads="1"/>
          </p:cNvPicPr>
          <p:nvPr/>
        </p:nvPicPr>
        <p:blipFill>
          <a:blip r:embed="rId3" cstate="print"/>
          <a:srcRect/>
          <a:stretch>
            <a:fillRect/>
          </a:stretch>
        </p:blipFill>
        <p:spPr bwMode="auto">
          <a:xfrm>
            <a:off x="539750" y="1700213"/>
            <a:ext cx="5040313" cy="1220787"/>
          </a:xfrm>
          <a:prstGeom prst="rect">
            <a:avLst/>
          </a:prstGeom>
          <a:noFill/>
        </p:spPr>
      </p:pic>
      <p:sp>
        <p:nvSpPr>
          <p:cNvPr id="727048" name="Rectangle 8"/>
          <p:cNvSpPr>
            <a:spLocks noChangeArrowheads="1"/>
          </p:cNvSpPr>
          <p:nvPr/>
        </p:nvSpPr>
        <p:spPr bwMode="auto">
          <a:xfrm>
            <a:off x="250825" y="3141663"/>
            <a:ext cx="8351838" cy="822325"/>
          </a:xfrm>
          <a:prstGeom prst="rect">
            <a:avLst/>
          </a:prstGeom>
          <a:noFill/>
          <a:ln w="228600" cap="sq" algn="ctr">
            <a:noFill/>
            <a:miter lim="800000"/>
            <a:headEnd/>
            <a:tailEnd/>
          </a:ln>
          <a:effectLst/>
        </p:spPr>
        <p:txBody>
          <a:bodyPr>
            <a:spAutoFit/>
          </a:bodyPr>
          <a:lstStyle/>
          <a:p>
            <a:pPr algn="just"/>
            <a:r>
              <a:rPr lang="fr-FR" b="1">
                <a:solidFill>
                  <a:srgbClr val="FF3300"/>
                </a:solidFill>
              </a:rPr>
              <a:t>4.1 Fréquences naturelles en fonction de la vitesse de rotation : diagramme de Campbell</a:t>
            </a:r>
          </a:p>
        </p:txBody>
      </p:sp>
      <p:sp>
        <p:nvSpPr>
          <p:cNvPr id="727049" name="Rectangle 9"/>
          <p:cNvSpPr>
            <a:spLocks noChangeArrowheads="1"/>
          </p:cNvSpPr>
          <p:nvPr/>
        </p:nvSpPr>
        <p:spPr bwMode="auto">
          <a:xfrm>
            <a:off x="539750" y="4149725"/>
            <a:ext cx="7345363" cy="822325"/>
          </a:xfrm>
          <a:prstGeom prst="rect">
            <a:avLst/>
          </a:prstGeom>
          <a:noFill/>
          <a:ln w="228600" cap="sq" algn="ctr">
            <a:noFill/>
            <a:miter lim="800000"/>
            <a:headEnd/>
            <a:tailEnd/>
          </a:ln>
          <a:effectLst/>
        </p:spPr>
        <p:txBody>
          <a:bodyPr>
            <a:spAutoFit/>
          </a:bodyPr>
          <a:lstStyle/>
          <a:p>
            <a:pPr algn="just"/>
            <a:r>
              <a:rPr lang="fr-FR"/>
              <a:t>Le rotor est tout d’abord étudié en mouvement libre. Les équations (123) et (124) deviennent :</a:t>
            </a:r>
          </a:p>
        </p:txBody>
      </p:sp>
      <p:sp>
        <p:nvSpPr>
          <p:cNvPr id="727050" name="Text Box 10"/>
          <p:cNvSpPr txBox="1">
            <a:spLocks noChangeArrowheads="1"/>
          </p:cNvSpPr>
          <p:nvPr/>
        </p:nvSpPr>
        <p:spPr bwMode="auto">
          <a:xfrm>
            <a:off x="6443663" y="1916113"/>
            <a:ext cx="1152525" cy="1004887"/>
          </a:xfrm>
          <a:prstGeom prst="rect">
            <a:avLst/>
          </a:prstGeom>
          <a:noFill/>
          <a:ln w="228600" cap="sq" algn="ctr">
            <a:noFill/>
            <a:miter lim="800000"/>
            <a:headEnd/>
            <a:tailEnd/>
          </a:ln>
          <a:effectLst/>
        </p:spPr>
        <p:txBody>
          <a:bodyPr>
            <a:spAutoFit/>
          </a:bodyPr>
          <a:lstStyle/>
          <a:p>
            <a:pPr>
              <a:spcBef>
                <a:spcPct val="50000"/>
              </a:spcBef>
            </a:pPr>
            <a:r>
              <a:rPr lang="en-US"/>
              <a:t>123</a:t>
            </a:r>
          </a:p>
          <a:p>
            <a:pPr>
              <a:spcBef>
                <a:spcPct val="50000"/>
              </a:spcBef>
            </a:pPr>
            <a:r>
              <a:rPr lang="en-US"/>
              <a:t>124</a:t>
            </a:r>
            <a:endParaRPr lang="fr-FR"/>
          </a:p>
        </p:txBody>
      </p:sp>
      <p:pic>
        <p:nvPicPr>
          <p:cNvPr id="727051" name="Picture 11"/>
          <p:cNvPicPr>
            <a:picLocks noChangeAspect="1" noChangeArrowheads="1"/>
          </p:cNvPicPr>
          <p:nvPr/>
        </p:nvPicPr>
        <p:blipFill>
          <a:blip r:embed="rId4" cstate="print"/>
          <a:srcRect/>
          <a:stretch>
            <a:fillRect/>
          </a:stretch>
        </p:blipFill>
        <p:spPr bwMode="auto">
          <a:xfrm>
            <a:off x="2339975" y="5157788"/>
            <a:ext cx="3384550" cy="99853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29091"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29092"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pic>
        <p:nvPicPr>
          <p:cNvPr id="729093" name="Picture 5"/>
          <p:cNvPicPr>
            <a:picLocks noChangeAspect="1" noChangeArrowheads="1"/>
          </p:cNvPicPr>
          <p:nvPr/>
        </p:nvPicPr>
        <p:blipFill>
          <a:blip r:embed="rId3" cstate="print"/>
          <a:srcRect/>
          <a:stretch>
            <a:fillRect/>
          </a:stretch>
        </p:blipFill>
        <p:spPr bwMode="auto">
          <a:xfrm>
            <a:off x="395288" y="2205038"/>
            <a:ext cx="7848600" cy="561975"/>
          </a:xfrm>
          <a:prstGeom prst="rect">
            <a:avLst/>
          </a:prstGeom>
          <a:noFill/>
        </p:spPr>
      </p:pic>
      <p:pic>
        <p:nvPicPr>
          <p:cNvPr id="729094" name="Picture 6"/>
          <p:cNvPicPr>
            <a:picLocks noChangeAspect="1" noChangeArrowheads="1"/>
          </p:cNvPicPr>
          <p:nvPr/>
        </p:nvPicPr>
        <p:blipFill>
          <a:blip r:embed="rId4" cstate="print"/>
          <a:srcRect/>
          <a:stretch>
            <a:fillRect/>
          </a:stretch>
        </p:blipFill>
        <p:spPr bwMode="auto">
          <a:xfrm>
            <a:off x="1403350" y="3357563"/>
            <a:ext cx="5113338" cy="1296987"/>
          </a:xfrm>
          <a:prstGeom prst="rect">
            <a:avLst/>
          </a:prstGeom>
          <a:noFill/>
        </p:spPr>
      </p:pic>
      <p:pic>
        <p:nvPicPr>
          <p:cNvPr id="729095" name="Picture 7"/>
          <p:cNvPicPr>
            <a:picLocks noChangeAspect="1" noChangeArrowheads="1"/>
          </p:cNvPicPr>
          <p:nvPr/>
        </p:nvPicPr>
        <p:blipFill>
          <a:blip r:embed="rId5" cstate="print"/>
          <a:srcRect/>
          <a:stretch>
            <a:fillRect/>
          </a:stretch>
        </p:blipFill>
        <p:spPr bwMode="auto">
          <a:xfrm>
            <a:off x="1619250" y="5157788"/>
            <a:ext cx="4897438" cy="1309687"/>
          </a:xfrm>
          <a:prstGeom prst="rect">
            <a:avLst/>
          </a:prstGeom>
          <a:noFill/>
        </p:spPr>
      </p:pic>
      <p:sp>
        <p:nvSpPr>
          <p:cNvPr id="729096" name="Rectangle 8"/>
          <p:cNvSpPr>
            <a:spLocks noChangeArrowheads="1"/>
          </p:cNvSpPr>
          <p:nvPr/>
        </p:nvSpPr>
        <p:spPr bwMode="auto">
          <a:xfrm>
            <a:off x="323850" y="2852738"/>
            <a:ext cx="6689725" cy="457200"/>
          </a:xfrm>
          <a:prstGeom prst="rect">
            <a:avLst/>
          </a:prstGeom>
          <a:noFill/>
          <a:ln w="228600" cap="sq" algn="ctr">
            <a:noFill/>
            <a:miter lim="800000"/>
            <a:headEnd/>
            <a:tailEnd/>
          </a:ln>
          <a:effectLst/>
        </p:spPr>
        <p:txBody>
          <a:bodyPr wrap="none">
            <a:spAutoFit/>
          </a:bodyPr>
          <a:lstStyle/>
          <a:p>
            <a:r>
              <a:rPr lang="fr-FR">
                <a:solidFill>
                  <a:srgbClr val="FF3300"/>
                </a:solidFill>
              </a:rPr>
              <a:t>À l’arrêt (Ω = 0), les deux racines de (128) sont :</a:t>
            </a:r>
          </a:p>
        </p:txBody>
      </p:sp>
      <p:sp>
        <p:nvSpPr>
          <p:cNvPr id="729097" name="Rectangle 9"/>
          <p:cNvSpPr>
            <a:spLocks noChangeArrowheads="1"/>
          </p:cNvSpPr>
          <p:nvPr/>
        </p:nvSpPr>
        <p:spPr bwMode="auto">
          <a:xfrm>
            <a:off x="250825" y="4652963"/>
            <a:ext cx="2674938" cy="457200"/>
          </a:xfrm>
          <a:prstGeom prst="rect">
            <a:avLst/>
          </a:prstGeom>
          <a:noFill/>
          <a:ln w="228600" cap="sq" algn="ctr">
            <a:noFill/>
            <a:miter lim="800000"/>
            <a:headEnd/>
            <a:tailEnd/>
          </a:ln>
          <a:effectLst/>
        </p:spPr>
        <p:txBody>
          <a:bodyPr wrap="none">
            <a:spAutoFit/>
          </a:bodyPr>
          <a:lstStyle/>
          <a:p>
            <a:r>
              <a:rPr lang="fr-FR">
                <a:solidFill>
                  <a:srgbClr val="FF3300"/>
                </a:solidFill>
              </a:rPr>
              <a:t>et les fréquences :</a:t>
            </a:r>
          </a:p>
        </p:txBody>
      </p:sp>
      <p:sp>
        <p:nvSpPr>
          <p:cNvPr id="729098" name="Text Box 10"/>
          <p:cNvSpPr txBox="1">
            <a:spLocks noChangeArrowheads="1"/>
          </p:cNvSpPr>
          <p:nvPr/>
        </p:nvSpPr>
        <p:spPr bwMode="auto">
          <a:xfrm>
            <a:off x="250825" y="1125538"/>
            <a:ext cx="8353425" cy="1006475"/>
          </a:xfrm>
          <a:prstGeom prst="rect">
            <a:avLst/>
          </a:prstGeom>
          <a:noFill/>
          <a:ln w="228600" cap="sq" algn="ctr">
            <a:noFill/>
            <a:miter lim="800000"/>
            <a:headEnd/>
            <a:tailEnd/>
          </a:ln>
          <a:effectLst/>
        </p:spPr>
        <p:txBody>
          <a:bodyPr>
            <a:spAutoFit/>
          </a:bodyPr>
          <a:lstStyle/>
          <a:p>
            <a:pPr algn="just"/>
            <a:r>
              <a:rPr lang="fr-FR" sz="2000"/>
              <a:t>Les solutions non triviales sont celles qui correspondent à l’annulation du déterminant de la matrice. Le calcul du déterminant donne l’équation caractéristique :</a:t>
            </a:r>
          </a:p>
        </p:txBody>
      </p:sp>
      <p:sp>
        <p:nvSpPr>
          <p:cNvPr id="729099" name="Rectangle 11"/>
          <p:cNvSpPr>
            <a:spLocks noChangeArrowheads="1"/>
          </p:cNvSpPr>
          <p:nvPr/>
        </p:nvSpPr>
        <p:spPr bwMode="auto">
          <a:xfrm>
            <a:off x="250825" y="409575"/>
            <a:ext cx="8351838" cy="701675"/>
          </a:xfrm>
          <a:prstGeom prst="rect">
            <a:avLst/>
          </a:prstGeom>
          <a:noFill/>
          <a:ln w="228600" cap="sq" algn="ctr">
            <a:noFill/>
            <a:miter lim="800000"/>
            <a:headEnd/>
            <a:tailEnd/>
          </a:ln>
          <a:effectLst/>
        </p:spPr>
        <p:txBody>
          <a:bodyPr>
            <a:spAutoFit/>
          </a:bodyPr>
          <a:lstStyle/>
          <a:p>
            <a:pPr algn="just"/>
            <a:r>
              <a:rPr lang="fr-FR" sz="2000" b="1">
                <a:solidFill>
                  <a:schemeClr val="folHlink"/>
                </a:solidFill>
              </a:rPr>
              <a:t>4.1 Fréquences naturelles en fonction de la vitesse de rotation : diagramme de Campbell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31139"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31140"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731141" name="Rectangle 5"/>
          <p:cNvSpPr>
            <a:spLocks noChangeArrowheads="1"/>
          </p:cNvSpPr>
          <p:nvPr/>
        </p:nvSpPr>
        <p:spPr bwMode="auto">
          <a:xfrm>
            <a:off x="250825" y="409575"/>
            <a:ext cx="8351838" cy="701675"/>
          </a:xfrm>
          <a:prstGeom prst="rect">
            <a:avLst/>
          </a:prstGeom>
          <a:noFill/>
          <a:ln w="228600" cap="sq" algn="ctr">
            <a:noFill/>
            <a:miter lim="800000"/>
            <a:headEnd/>
            <a:tailEnd/>
          </a:ln>
          <a:effectLst/>
        </p:spPr>
        <p:txBody>
          <a:bodyPr>
            <a:spAutoFit/>
          </a:bodyPr>
          <a:lstStyle/>
          <a:p>
            <a:pPr algn="just"/>
            <a:r>
              <a:rPr lang="fr-FR" sz="2000" b="1">
                <a:solidFill>
                  <a:schemeClr val="folHlink"/>
                </a:solidFill>
              </a:rPr>
              <a:t>4.1 Fréquences naturelles en fonction de la vitesse de rotation : diagramme de Campbell</a:t>
            </a:r>
          </a:p>
        </p:txBody>
      </p:sp>
      <p:sp>
        <p:nvSpPr>
          <p:cNvPr id="731142" name="Rectangle 6"/>
          <p:cNvSpPr>
            <a:spLocks noChangeArrowheads="1"/>
          </p:cNvSpPr>
          <p:nvPr/>
        </p:nvSpPr>
        <p:spPr bwMode="auto">
          <a:xfrm>
            <a:off x="250825" y="1196975"/>
            <a:ext cx="2790825" cy="396875"/>
          </a:xfrm>
          <a:prstGeom prst="rect">
            <a:avLst/>
          </a:prstGeom>
          <a:noFill/>
          <a:ln w="228600" cap="sq" algn="ctr">
            <a:noFill/>
            <a:miter lim="800000"/>
            <a:headEnd/>
            <a:tailEnd/>
          </a:ln>
          <a:effectLst/>
        </p:spPr>
        <p:txBody>
          <a:bodyPr>
            <a:spAutoFit/>
          </a:bodyPr>
          <a:lstStyle/>
          <a:p>
            <a:pPr algn="just"/>
            <a:r>
              <a:rPr lang="fr-FR" sz="2000" b="1">
                <a:solidFill>
                  <a:srgbClr val="FF3300"/>
                </a:solidFill>
              </a:rPr>
              <a:t>En rotation (Ω≠0) :</a:t>
            </a:r>
          </a:p>
        </p:txBody>
      </p:sp>
      <p:pic>
        <p:nvPicPr>
          <p:cNvPr id="731143" name="Picture 7"/>
          <p:cNvPicPr>
            <a:picLocks noChangeAspect="1" noChangeArrowheads="1"/>
          </p:cNvPicPr>
          <p:nvPr/>
        </p:nvPicPr>
        <p:blipFill>
          <a:blip r:embed="rId3" cstate="print"/>
          <a:srcRect/>
          <a:stretch>
            <a:fillRect/>
          </a:stretch>
        </p:blipFill>
        <p:spPr bwMode="auto">
          <a:xfrm>
            <a:off x="2411413" y="1628775"/>
            <a:ext cx="4681537" cy="1201738"/>
          </a:xfrm>
          <a:prstGeom prst="rect">
            <a:avLst/>
          </a:prstGeom>
          <a:noFill/>
        </p:spPr>
      </p:pic>
      <p:pic>
        <p:nvPicPr>
          <p:cNvPr id="731144" name="Picture 8"/>
          <p:cNvPicPr>
            <a:picLocks noChangeAspect="1" noChangeArrowheads="1"/>
          </p:cNvPicPr>
          <p:nvPr/>
        </p:nvPicPr>
        <p:blipFill>
          <a:blip r:embed="rId4" cstate="print"/>
          <a:srcRect/>
          <a:stretch>
            <a:fillRect/>
          </a:stretch>
        </p:blipFill>
        <p:spPr bwMode="auto">
          <a:xfrm>
            <a:off x="539750" y="3213100"/>
            <a:ext cx="7345363" cy="1071563"/>
          </a:xfrm>
          <a:prstGeom prst="rect">
            <a:avLst/>
          </a:prstGeom>
          <a:noFill/>
        </p:spPr>
      </p:pic>
      <p:pic>
        <p:nvPicPr>
          <p:cNvPr id="731145" name="Picture 9"/>
          <p:cNvPicPr>
            <a:picLocks noChangeAspect="1" noChangeArrowheads="1"/>
          </p:cNvPicPr>
          <p:nvPr/>
        </p:nvPicPr>
        <p:blipFill>
          <a:blip r:embed="rId5" cstate="print"/>
          <a:srcRect/>
          <a:stretch>
            <a:fillRect/>
          </a:stretch>
        </p:blipFill>
        <p:spPr bwMode="auto">
          <a:xfrm>
            <a:off x="539750" y="4581525"/>
            <a:ext cx="7272338" cy="917575"/>
          </a:xfrm>
          <a:prstGeom prst="rect">
            <a:avLst/>
          </a:prstGeom>
          <a:noFill/>
        </p:spPr>
      </p:pic>
      <p:sp>
        <p:nvSpPr>
          <p:cNvPr id="731146" name="Rectangle 10"/>
          <p:cNvSpPr>
            <a:spLocks noChangeArrowheads="1"/>
          </p:cNvSpPr>
          <p:nvPr/>
        </p:nvSpPr>
        <p:spPr bwMode="auto">
          <a:xfrm>
            <a:off x="468313" y="2852738"/>
            <a:ext cx="827087" cy="457200"/>
          </a:xfrm>
          <a:prstGeom prst="rect">
            <a:avLst/>
          </a:prstGeom>
          <a:noFill/>
          <a:ln w="228600" cap="sq" algn="ctr">
            <a:noFill/>
            <a:miter lim="800000"/>
            <a:headEnd/>
            <a:tailEnd/>
          </a:ln>
          <a:effectLst/>
        </p:spPr>
        <p:txBody>
          <a:bodyPr wrap="none">
            <a:spAutoFit/>
          </a:bodyPr>
          <a:lstStyle/>
          <a:p>
            <a:r>
              <a:rPr lang="fr-FR"/>
              <a:t>soit :</a:t>
            </a:r>
          </a:p>
        </p:txBody>
      </p:sp>
      <p:pic>
        <p:nvPicPr>
          <p:cNvPr id="731147" name="Picture 11"/>
          <p:cNvPicPr>
            <a:picLocks noChangeAspect="1" noChangeArrowheads="1"/>
          </p:cNvPicPr>
          <p:nvPr/>
        </p:nvPicPr>
        <p:blipFill>
          <a:blip r:embed="rId6" cstate="print"/>
          <a:srcRect/>
          <a:stretch>
            <a:fillRect/>
          </a:stretch>
        </p:blipFill>
        <p:spPr bwMode="auto">
          <a:xfrm>
            <a:off x="1042988" y="5661025"/>
            <a:ext cx="4681537" cy="7048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573443" name="Text Box 3"/>
          <p:cNvSpPr txBox="1">
            <a:spLocks noChangeArrowheads="1"/>
          </p:cNvSpPr>
          <p:nvPr/>
        </p:nvSpPr>
        <p:spPr bwMode="auto">
          <a:xfrm>
            <a:off x="539750" y="260350"/>
            <a:ext cx="8135938" cy="4789488"/>
          </a:xfrm>
          <a:prstGeom prst="rect">
            <a:avLst/>
          </a:prstGeom>
          <a:noFill/>
          <a:ln w="12700" cap="sq">
            <a:noFill/>
            <a:miter lim="800000"/>
            <a:headEnd type="none" w="sm" len="sm"/>
            <a:tailEnd type="none" w="sm" len="sm"/>
          </a:ln>
          <a:effectLst/>
        </p:spPr>
        <p:txBody>
          <a:bodyPr>
            <a:spAutoFit/>
          </a:bodyPr>
          <a:lstStyle/>
          <a:p>
            <a:pPr marL="457200" indent="-457200"/>
            <a:r>
              <a:rPr lang="fr-CA" sz="2800" b="1" u="sng" dirty="0">
                <a:solidFill>
                  <a:srgbClr val="FF0000"/>
                </a:solidFill>
              </a:rPr>
              <a:t>Stratégies pédagogiques</a:t>
            </a:r>
          </a:p>
          <a:p>
            <a:pPr marL="457200" indent="-457200" algn="l"/>
            <a:endParaRPr lang="fr-CA" sz="2800" b="1" dirty="0"/>
          </a:p>
          <a:p>
            <a:pPr marL="457200" indent="-457200" algn="l"/>
            <a:r>
              <a:rPr lang="fr-CA" sz="2800" b="1" u="sng" dirty="0" smtClean="0"/>
              <a:t>2h00 </a:t>
            </a:r>
            <a:r>
              <a:rPr lang="fr-CA" sz="2800" b="1" u="sng" dirty="0"/>
              <a:t>de cours par semaine.</a:t>
            </a:r>
            <a:r>
              <a:rPr lang="fr-CA" sz="2800" dirty="0"/>
              <a:t> </a:t>
            </a:r>
          </a:p>
          <a:p>
            <a:pPr marL="457200" indent="-457200" algn="l"/>
            <a:endParaRPr lang="fr-CA" sz="2800" dirty="0"/>
          </a:p>
          <a:p>
            <a:pPr marL="457200" indent="-457200" algn="l"/>
            <a:r>
              <a:rPr lang="fr-CA" sz="2800" dirty="0">
                <a:solidFill>
                  <a:schemeClr val="accent2"/>
                </a:solidFill>
              </a:rPr>
              <a:t>De nombreux exemples seront faits en classe pour permettre aux étudiants de bien assimiler la théorie et les techniques présentées en cours.</a:t>
            </a:r>
          </a:p>
          <a:p>
            <a:pPr marL="457200" indent="-457200" algn="l"/>
            <a:r>
              <a:rPr lang="fr-CA" sz="2800" b="1" u="sng" dirty="0" smtClean="0"/>
              <a:t>4h00 </a:t>
            </a:r>
            <a:r>
              <a:rPr lang="fr-CA" sz="2800" b="1" u="sng" dirty="0"/>
              <a:t>de travaux dirigés </a:t>
            </a:r>
            <a:r>
              <a:rPr lang="fr-CA" sz="2800" dirty="0"/>
              <a:t> </a:t>
            </a:r>
            <a:r>
              <a:rPr lang="fr-CA" sz="2800" dirty="0">
                <a:solidFill>
                  <a:schemeClr val="accent2"/>
                </a:solidFill>
              </a:rPr>
              <a:t>par semaine permettant à l'étudiant d'assimiler les notions théoriques de la matière.</a:t>
            </a:r>
            <a:endParaRPr lang="fr-FR" sz="2800" dirty="0">
              <a:solidFill>
                <a:schemeClr val="accent2"/>
              </a:solidFill>
            </a:endParaRPr>
          </a:p>
        </p:txBody>
      </p:sp>
      <p:sp>
        <p:nvSpPr>
          <p:cNvPr id="573444" name="Text Box 4"/>
          <p:cNvSpPr txBox="1">
            <a:spLocks noChangeArrowheads="1"/>
          </p:cNvSpPr>
          <p:nvPr/>
        </p:nvSpPr>
        <p:spPr bwMode="auto">
          <a:xfrm>
            <a:off x="468313" y="5229225"/>
            <a:ext cx="7561262" cy="1373188"/>
          </a:xfrm>
          <a:prstGeom prst="rect">
            <a:avLst/>
          </a:prstGeom>
          <a:noFill/>
          <a:ln w="12700" cap="sq">
            <a:noFill/>
            <a:miter lim="800000"/>
            <a:headEnd type="none" w="sm" len="sm"/>
            <a:tailEnd type="none" w="sm" len="sm"/>
          </a:ln>
          <a:effectLst/>
        </p:spPr>
        <p:txBody>
          <a:bodyPr>
            <a:spAutoFit/>
          </a:bodyPr>
          <a:lstStyle/>
          <a:p>
            <a:pPr marL="457200" indent="-457200" algn="l"/>
            <a:r>
              <a:rPr lang="fr-CA" sz="2800" b="1">
                <a:solidFill>
                  <a:srgbClr val="FF0000"/>
                </a:solidFill>
              </a:rPr>
              <a:t>Évaluations</a:t>
            </a:r>
          </a:p>
          <a:p>
            <a:pPr marL="457200" indent="-457200" algn="l"/>
            <a:r>
              <a:rPr lang="fr-CA" sz="2800">
                <a:solidFill>
                  <a:srgbClr val="FF0000"/>
                </a:solidFill>
              </a:rPr>
              <a:t>                   </a:t>
            </a:r>
            <a:r>
              <a:rPr lang="fr-CA" sz="2800" b="1">
                <a:solidFill>
                  <a:srgbClr val="FF0000"/>
                </a:solidFill>
              </a:rPr>
              <a:t>Contrôle continu:           40 %</a:t>
            </a:r>
          </a:p>
          <a:p>
            <a:pPr marL="457200" indent="-457200" algn="l"/>
            <a:r>
              <a:rPr lang="fr-CA" sz="2800" b="1">
                <a:solidFill>
                  <a:srgbClr val="FF0000"/>
                </a:solidFill>
              </a:rPr>
              <a:t>                   Examen final:	              60 %</a:t>
            </a:r>
            <a:endParaRPr lang="fr-FR" sz="2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44"/>
                                        </p:tgtEl>
                                        <p:attrNameLst>
                                          <p:attrName>style.visibility</p:attrName>
                                        </p:attrNameLst>
                                      </p:cBhvr>
                                      <p:to>
                                        <p:strVal val="visible"/>
                                      </p:to>
                                    </p:set>
                                    <p:animEffect transition="in" filter="checkerboard(across)">
                                      <p:cBhvr>
                                        <p:cTn id="7" dur="500"/>
                                        <p:tgtEl>
                                          <p:spTgt spid="573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33187"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33188"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733189" name="Rectangle 5"/>
          <p:cNvSpPr>
            <a:spLocks noChangeArrowheads="1"/>
          </p:cNvSpPr>
          <p:nvPr/>
        </p:nvSpPr>
        <p:spPr bwMode="auto">
          <a:xfrm>
            <a:off x="2339975" y="-701675"/>
            <a:ext cx="8351838" cy="701675"/>
          </a:xfrm>
          <a:prstGeom prst="rect">
            <a:avLst/>
          </a:prstGeom>
          <a:noFill/>
          <a:ln w="228600" cap="sq" algn="ctr">
            <a:noFill/>
            <a:miter lim="800000"/>
            <a:headEnd/>
            <a:tailEnd/>
          </a:ln>
          <a:effectLst/>
        </p:spPr>
        <p:txBody>
          <a:bodyPr>
            <a:spAutoFit/>
          </a:bodyPr>
          <a:lstStyle/>
          <a:p>
            <a:pPr algn="just"/>
            <a:r>
              <a:rPr lang="fr-FR" sz="2000" b="1">
                <a:solidFill>
                  <a:schemeClr val="folHlink"/>
                </a:solidFill>
              </a:rPr>
              <a:t>4.1 Fréquences naturelles en fonction de la vitesse de rotation : diagramme de Campbell</a:t>
            </a:r>
          </a:p>
        </p:txBody>
      </p:sp>
      <p:sp>
        <p:nvSpPr>
          <p:cNvPr id="733190" name="Rectangle 6"/>
          <p:cNvSpPr>
            <a:spLocks noChangeArrowheads="1"/>
          </p:cNvSpPr>
          <p:nvPr/>
        </p:nvSpPr>
        <p:spPr bwMode="auto">
          <a:xfrm>
            <a:off x="250825" y="1196975"/>
            <a:ext cx="2790825" cy="396875"/>
          </a:xfrm>
          <a:prstGeom prst="rect">
            <a:avLst/>
          </a:prstGeom>
          <a:noFill/>
          <a:ln w="228600" cap="sq" algn="ctr">
            <a:noFill/>
            <a:miter lim="800000"/>
            <a:headEnd/>
            <a:tailEnd/>
          </a:ln>
          <a:effectLst/>
        </p:spPr>
        <p:txBody>
          <a:bodyPr>
            <a:spAutoFit/>
          </a:bodyPr>
          <a:lstStyle/>
          <a:p>
            <a:pPr algn="just"/>
            <a:r>
              <a:rPr lang="fr-FR" sz="2000" b="1">
                <a:solidFill>
                  <a:srgbClr val="FF3300"/>
                </a:solidFill>
              </a:rPr>
              <a:t>En rotation (Ω≠0) :</a:t>
            </a:r>
          </a:p>
        </p:txBody>
      </p:sp>
      <p:pic>
        <p:nvPicPr>
          <p:cNvPr id="733192" name="Picture 8"/>
          <p:cNvPicPr>
            <a:picLocks noChangeAspect="1" noChangeArrowheads="1"/>
          </p:cNvPicPr>
          <p:nvPr/>
        </p:nvPicPr>
        <p:blipFill>
          <a:blip r:embed="rId3" cstate="print"/>
          <a:srcRect/>
          <a:stretch>
            <a:fillRect/>
          </a:stretch>
        </p:blipFill>
        <p:spPr bwMode="auto">
          <a:xfrm>
            <a:off x="539750" y="1628775"/>
            <a:ext cx="7416800" cy="982663"/>
          </a:xfrm>
          <a:prstGeom prst="rect">
            <a:avLst/>
          </a:prstGeom>
          <a:noFill/>
        </p:spPr>
      </p:pic>
      <p:pic>
        <p:nvPicPr>
          <p:cNvPr id="733193" name="Picture 9"/>
          <p:cNvPicPr>
            <a:picLocks noChangeAspect="1" noChangeArrowheads="1"/>
          </p:cNvPicPr>
          <p:nvPr/>
        </p:nvPicPr>
        <p:blipFill>
          <a:blip r:embed="rId4" cstate="print"/>
          <a:srcRect/>
          <a:stretch>
            <a:fillRect/>
          </a:stretch>
        </p:blipFill>
        <p:spPr bwMode="auto">
          <a:xfrm>
            <a:off x="1042988" y="2708275"/>
            <a:ext cx="6624637" cy="419100"/>
          </a:xfrm>
          <a:prstGeom prst="rect">
            <a:avLst/>
          </a:prstGeom>
          <a:noFill/>
        </p:spPr>
      </p:pic>
      <p:pic>
        <p:nvPicPr>
          <p:cNvPr id="733194" name="Picture 10"/>
          <p:cNvPicPr>
            <a:picLocks noChangeAspect="1" noChangeArrowheads="1"/>
          </p:cNvPicPr>
          <p:nvPr/>
        </p:nvPicPr>
        <p:blipFill>
          <a:blip r:embed="rId5" cstate="print"/>
          <a:srcRect/>
          <a:stretch>
            <a:fillRect/>
          </a:stretch>
        </p:blipFill>
        <p:spPr bwMode="auto">
          <a:xfrm>
            <a:off x="971550" y="3141663"/>
            <a:ext cx="6553200" cy="400050"/>
          </a:xfrm>
          <a:prstGeom prst="rect">
            <a:avLst/>
          </a:prstGeom>
          <a:noFill/>
        </p:spPr>
      </p:pic>
      <p:sp>
        <p:nvSpPr>
          <p:cNvPr id="733195" name="Rectangle 11"/>
          <p:cNvSpPr>
            <a:spLocks noChangeArrowheads="1"/>
          </p:cNvSpPr>
          <p:nvPr/>
        </p:nvSpPr>
        <p:spPr bwMode="auto">
          <a:xfrm>
            <a:off x="250825" y="409575"/>
            <a:ext cx="8351838" cy="701675"/>
          </a:xfrm>
          <a:prstGeom prst="rect">
            <a:avLst/>
          </a:prstGeom>
          <a:noFill/>
          <a:ln w="228600" cap="sq" algn="ctr">
            <a:noFill/>
            <a:miter lim="800000"/>
            <a:headEnd/>
            <a:tailEnd/>
          </a:ln>
          <a:effectLst/>
        </p:spPr>
        <p:txBody>
          <a:bodyPr>
            <a:spAutoFit/>
          </a:bodyPr>
          <a:lstStyle/>
          <a:p>
            <a:pPr algn="just"/>
            <a:r>
              <a:rPr lang="fr-FR" sz="2000" b="1">
                <a:solidFill>
                  <a:schemeClr val="folHlink"/>
                </a:solidFill>
              </a:rPr>
              <a:t>4.1 Fréquences naturelles en fonction de la vitesse de rotation : diagramme de Campbell</a:t>
            </a:r>
          </a:p>
        </p:txBody>
      </p:sp>
      <p:pic>
        <p:nvPicPr>
          <p:cNvPr id="733196" name="Picture 12"/>
          <p:cNvPicPr>
            <a:picLocks noChangeAspect="1" noChangeArrowheads="1"/>
          </p:cNvPicPr>
          <p:nvPr/>
        </p:nvPicPr>
        <p:blipFill>
          <a:blip r:embed="rId6" cstate="print"/>
          <a:srcRect/>
          <a:stretch>
            <a:fillRect/>
          </a:stretch>
        </p:blipFill>
        <p:spPr bwMode="auto">
          <a:xfrm>
            <a:off x="179388" y="3500438"/>
            <a:ext cx="4968875" cy="3073400"/>
          </a:xfrm>
          <a:prstGeom prst="rect">
            <a:avLst/>
          </a:prstGeom>
          <a:noFill/>
          <a:ln w="228600" cap="sq" algn="ctr">
            <a:noFill/>
            <a:miter lim="800000"/>
            <a:headEnd/>
            <a:tailEnd/>
          </a:ln>
          <a:effectLst/>
        </p:spPr>
      </p:pic>
      <p:pic>
        <p:nvPicPr>
          <p:cNvPr id="733197" name="Picture 13"/>
          <p:cNvPicPr>
            <a:picLocks noChangeAspect="1" noChangeArrowheads="1"/>
          </p:cNvPicPr>
          <p:nvPr/>
        </p:nvPicPr>
        <p:blipFill>
          <a:blip r:embed="rId7" cstate="print"/>
          <a:srcRect l="1907" t="-4190"/>
          <a:stretch>
            <a:fillRect/>
          </a:stretch>
        </p:blipFill>
        <p:spPr bwMode="auto">
          <a:xfrm>
            <a:off x="5399088" y="4724400"/>
            <a:ext cx="3744912" cy="1811338"/>
          </a:xfrm>
          <a:prstGeom prst="rect">
            <a:avLst/>
          </a:prstGeom>
          <a:noFill/>
        </p:spPr>
      </p:pic>
      <p:pic>
        <p:nvPicPr>
          <p:cNvPr id="733199" name="Picture 15"/>
          <p:cNvPicPr>
            <a:picLocks noChangeAspect="1" noChangeArrowheads="1"/>
          </p:cNvPicPr>
          <p:nvPr/>
        </p:nvPicPr>
        <p:blipFill>
          <a:blip r:embed="rId8" cstate="print"/>
          <a:srcRect/>
          <a:stretch>
            <a:fillRect/>
          </a:stretch>
        </p:blipFill>
        <p:spPr bwMode="auto">
          <a:xfrm>
            <a:off x="5651500" y="3573463"/>
            <a:ext cx="2376488" cy="544512"/>
          </a:xfrm>
          <a:prstGeom prst="rect">
            <a:avLst/>
          </a:prstGeom>
          <a:noFill/>
        </p:spPr>
      </p:pic>
      <p:pic>
        <p:nvPicPr>
          <p:cNvPr id="733200" name="Picture 16"/>
          <p:cNvPicPr>
            <a:picLocks noChangeAspect="1" noChangeArrowheads="1"/>
          </p:cNvPicPr>
          <p:nvPr/>
        </p:nvPicPr>
        <p:blipFill>
          <a:blip r:embed="rId9" cstate="print"/>
          <a:srcRect/>
          <a:stretch>
            <a:fillRect/>
          </a:stretch>
        </p:blipFill>
        <p:spPr bwMode="auto">
          <a:xfrm>
            <a:off x="5651500" y="4149725"/>
            <a:ext cx="2305050" cy="541338"/>
          </a:xfrm>
          <a:prstGeom prst="rect">
            <a:avLst/>
          </a:prstGeom>
          <a:noFill/>
        </p:spPr>
      </p:pic>
      <p:pic>
        <p:nvPicPr>
          <p:cNvPr id="733202" name="Picture 18"/>
          <p:cNvPicPr>
            <a:picLocks noChangeAspect="1" noChangeArrowheads="1"/>
          </p:cNvPicPr>
          <p:nvPr/>
        </p:nvPicPr>
        <p:blipFill>
          <a:blip r:embed="rId10" cstate="print"/>
          <a:srcRect/>
          <a:stretch>
            <a:fillRect/>
          </a:stretch>
        </p:blipFill>
        <p:spPr bwMode="auto">
          <a:xfrm>
            <a:off x="8316913" y="3716338"/>
            <a:ext cx="400050" cy="180975"/>
          </a:xfrm>
          <a:prstGeom prst="rect">
            <a:avLst/>
          </a:prstGeom>
          <a:noFill/>
        </p:spPr>
      </p:pic>
      <p:pic>
        <p:nvPicPr>
          <p:cNvPr id="733203" name="Picture 19"/>
          <p:cNvPicPr>
            <a:picLocks noChangeAspect="1" noChangeArrowheads="1"/>
          </p:cNvPicPr>
          <p:nvPr/>
        </p:nvPicPr>
        <p:blipFill>
          <a:blip r:embed="rId11" cstate="print"/>
          <a:srcRect/>
          <a:stretch>
            <a:fillRect/>
          </a:stretch>
        </p:blipFill>
        <p:spPr bwMode="auto">
          <a:xfrm>
            <a:off x="8316913" y="4221163"/>
            <a:ext cx="381000" cy="2667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39331"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39332"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739334" name="Text Box 6"/>
          <p:cNvSpPr txBox="1">
            <a:spLocks noChangeArrowheads="1"/>
          </p:cNvSpPr>
          <p:nvPr/>
        </p:nvSpPr>
        <p:spPr bwMode="auto">
          <a:xfrm>
            <a:off x="755650" y="1196975"/>
            <a:ext cx="3887788" cy="457200"/>
          </a:xfrm>
          <a:prstGeom prst="rect">
            <a:avLst/>
          </a:prstGeom>
          <a:noFill/>
          <a:ln w="228600" cap="sq" algn="ctr">
            <a:noFill/>
            <a:miter lim="800000"/>
            <a:headEnd/>
            <a:tailEnd/>
          </a:ln>
          <a:effectLst/>
        </p:spPr>
        <p:txBody>
          <a:bodyPr>
            <a:spAutoFit/>
          </a:bodyPr>
          <a:lstStyle/>
          <a:p>
            <a:pPr>
              <a:spcBef>
                <a:spcPct val="50000"/>
              </a:spcBef>
            </a:pPr>
            <a:endParaRPr lang="fr-FR"/>
          </a:p>
        </p:txBody>
      </p:sp>
      <p:sp>
        <p:nvSpPr>
          <p:cNvPr id="739338" name="Rectangle 10"/>
          <p:cNvSpPr>
            <a:spLocks noChangeArrowheads="1"/>
          </p:cNvSpPr>
          <p:nvPr/>
        </p:nvSpPr>
        <p:spPr bwMode="auto">
          <a:xfrm>
            <a:off x="0" y="404813"/>
            <a:ext cx="2860675" cy="457200"/>
          </a:xfrm>
          <a:prstGeom prst="rect">
            <a:avLst/>
          </a:prstGeom>
          <a:noFill/>
          <a:ln w="228600" cap="sq" algn="ctr">
            <a:noFill/>
            <a:miter lim="800000"/>
            <a:headEnd/>
            <a:tailEnd/>
          </a:ln>
          <a:effectLst/>
        </p:spPr>
        <p:txBody>
          <a:bodyPr wrap="none">
            <a:spAutoFit/>
          </a:bodyPr>
          <a:lstStyle/>
          <a:p>
            <a:r>
              <a:rPr lang="fr-FR" b="1"/>
              <a:t>2.5 Rotors amortis</a:t>
            </a:r>
          </a:p>
        </p:txBody>
      </p:sp>
      <p:sp>
        <p:nvSpPr>
          <p:cNvPr id="739339" name="Text Box 11"/>
          <p:cNvSpPr txBox="1">
            <a:spLocks noChangeArrowheads="1"/>
          </p:cNvSpPr>
          <p:nvPr/>
        </p:nvSpPr>
        <p:spPr bwMode="auto">
          <a:xfrm>
            <a:off x="323850" y="908050"/>
            <a:ext cx="8243888" cy="1920875"/>
          </a:xfrm>
          <a:prstGeom prst="rect">
            <a:avLst/>
          </a:prstGeom>
          <a:noFill/>
          <a:ln w="228600" cap="sq" algn="ctr">
            <a:noFill/>
            <a:miter lim="800000"/>
            <a:headEnd/>
            <a:tailEnd/>
          </a:ln>
          <a:effectLst/>
        </p:spPr>
        <p:txBody>
          <a:bodyPr>
            <a:spAutoFit/>
          </a:bodyPr>
          <a:lstStyle/>
          <a:p>
            <a:pPr algn="just"/>
            <a:r>
              <a:rPr lang="fr-FR" sz="2000"/>
              <a:t>Les rotors, couramment supportés par des paliers hydrodynamiques,sont amortis. L’amortissement, qui peut être important,est de type visqueux. Le modèle utilisé (figure 5 ) comprend deux raideurs: </a:t>
            </a:r>
            <a:r>
              <a:rPr lang="fr-FR" sz="2000" i="1"/>
              <a:t>kxx</a:t>
            </a:r>
            <a:r>
              <a:rPr lang="fr-FR" sz="2000"/>
              <a:t>= 10e5N/m,</a:t>
            </a:r>
            <a:r>
              <a:rPr lang="fr-FR" sz="2000" i="1"/>
              <a:t>kzz</a:t>
            </a:r>
            <a:r>
              <a:rPr lang="fr-FR" sz="2000"/>
              <a:t>= 5.0e5N/m et deux amortissements visqueux Cxx et Czz différents. Les équations du mouvement sont alors de la forme :</a:t>
            </a:r>
          </a:p>
        </p:txBody>
      </p:sp>
      <p:pic>
        <p:nvPicPr>
          <p:cNvPr id="739340" name="Picture 12"/>
          <p:cNvPicPr>
            <a:picLocks noChangeAspect="1" noChangeArrowheads="1"/>
          </p:cNvPicPr>
          <p:nvPr/>
        </p:nvPicPr>
        <p:blipFill>
          <a:blip r:embed="rId3" cstate="print"/>
          <a:srcRect/>
          <a:stretch>
            <a:fillRect/>
          </a:stretch>
        </p:blipFill>
        <p:spPr bwMode="auto">
          <a:xfrm>
            <a:off x="1979613" y="2565400"/>
            <a:ext cx="5256212" cy="1181100"/>
          </a:xfrm>
          <a:prstGeom prst="rect">
            <a:avLst/>
          </a:prstGeom>
          <a:noFill/>
        </p:spPr>
      </p:pic>
      <p:sp>
        <p:nvSpPr>
          <p:cNvPr id="739341" name="Rectangle 13"/>
          <p:cNvSpPr>
            <a:spLocks noChangeArrowheads="1"/>
          </p:cNvSpPr>
          <p:nvPr/>
        </p:nvSpPr>
        <p:spPr bwMode="auto">
          <a:xfrm>
            <a:off x="323850" y="3860800"/>
            <a:ext cx="5895975" cy="396875"/>
          </a:xfrm>
          <a:prstGeom prst="rect">
            <a:avLst/>
          </a:prstGeom>
          <a:noFill/>
          <a:ln w="228600" cap="sq" algn="ctr">
            <a:noFill/>
            <a:miter lim="800000"/>
            <a:headEnd/>
            <a:tailEnd/>
          </a:ln>
          <a:effectLst/>
        </p:spPr>
        <p:txBody>
          <a:bodyPr wrap="none">
            <a:spAutoFit/>
          </a:bodyPr>
          <a:lstStyle/>
          <a:p>
            <a:r>
              <a:rPr lang="fr-FR" sz="2000"/>
              <a:t>et ne peuvent être résolues de manière analytique.</a:t>
            </a:r>
          </a:p>
        </p:txBody>
      </p:sp>
      <p:pic>
        <p:nvPicPr>
          <p:cNvPr id="739342" name="Picture 14"/>
          <p:cNvPicPr>
            <a:picLocks noChangeAspect="1" noChangeArrowheads="1"/>
          </p:cNvPicPr>
          <p:nvPr/>
        </p:nvPicPr>
        <p:blipFill>
          <a:blip r:embed="rId4" cstate="print"/>
          <a:srcRect/>
          <a:stretch>
            <a:fillRect/>
          </a:stretch>
        </p:blipFill>
        <p:spPr bwMode="auto">
          <a:xfrm>
            <a:off x="2339975" y="4292600"/>
            <a:ext cx="4032250" cy="2305050"/>
          </a:xfrm>
          <a:prstGeom prst="rect">
            <a:avLst/>
          </a:prstGeom>
          <a:noFill/>
          <a:ln w="228600" cap="sq" algn="ctr">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41379"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41380"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741381" name="Rectangle 5"/>
          <p:cNvSpPr>
            <a:spLocks noChangeArrowheads="1"/>
          </p:cNvSpPr>
          <p:nvPr/>
        </p:nvSpPr>
        <p:spPr bwMode="auto">
          <a:xfrm>
            <a:off x="0" y="476250"/>
            <a:ext cx="8388350" cy="822325"/>
          </a:xfrm>
          <a:prstGeom prst="rect">
            <a:avLst/>
          </a:prstGeom>
          <a:noFill/>
          <a:ln w="228600" cap="sq" algn="ctr">
            <a:noFill/>
            <a:miter lim="800000"/>
            <a:headEnd/>
            <a:tailEnd/>
          </a:ln>
          <a:effectLst/>
        </p:spPr>
        <p:txBody>
          <a:bodyPr>
            <a:spAutoFit/>
          </a:bodyPr>
          <a:lstStyle/>
          <a:p>
            <a:pPr algn="just"/>
            <a:r>
              <a:rPr lang="fr-FR">
                <a:solidFill>
                  <a:srgbClr val="FF3300"/>
                </a:solidFill>
              </a:rPr>
              <a:t>2.5.1 Fréquences naturelles en fonction de la vitesse de rotation,diagramme de Campbell</a:t>
            </a:r>
          </a:p>
        </p:txBody>
      </p:sp>
      <p:sp>
        <p:nvSpPr>
          <p:cNvPr id="741382" name="Rectangle 6"/>
          <p:cNvSpPr>
            <a:spLocks noChangeArrowheads="1"/>
          </p:cNvSpPr>
          <p:nvPr/>
        </p:nvSpPr>
        <p:spPr bwMode="auto">
          <a:xfrm>
            <a:off x="250825" y="1268413"/>
            <a:ext cx="7921625" cy="701675"/>
          </a:xfrm>
          <a:prstGeom prst="rect">
            <a:avLst/>
          </a:prstGeom>
          <a:noFill/>
          <a:ln w="228600" cap="sq" algn="ctr">
            <a:noFill/>
            <a:miter lim="800000"/>
            <a:headEnd/>
            <a:tailEnd/>
          </a:ln>
          <a:effectLst/>
        </p:spPr>
        <p:txBody>
          <a:bodyPr>
            <a:spAutoFit/>
          </a:bodyPr>
          <a:lstStyle/>
          <a:p>
            <a:pPr algn="just"/>
            <a:r>
              <a:rPr lang="fr-FR" sz="2000"/>
              <a:t>Les solutions des équations (166) et (167) sont recherchées sous</a:t>
            </a:r>
          </a:p>
          <a:p>
            <a:pPr algn="just"/>
            <a:r>
              <a:rPr lang="fr-FR" sz="2000"/>
              <a:t>la forme (53) et (54), ce qui conduit à l’équation caractéristique :</a:t>
            </a:r>
          </a:p>
        </p:txBody>
      </p:sp>
      <p:pic>
        <p:nvPicPr>
          <p:cNvPr id="741383" name="Picture 7"/>
          <p:cNvPicPr>
            <a:picLocks noChangeAspect="1" noChangeArrowheads="1"/>
          </p:cNvPicPr>
          <p:nvPr/>
        </p:nvPicPr>
        <p:blipFill>
          <a:blip r:embed="rId3" cstate="print"/>
          <a:srcRect/>
          <a:stretch>
            <a:fillRect/>
          </a:stretch>
        </p:blipFill>
        <p:spPr bwMode="auto">
          <a:xfrm>
            <a:off x="468313" y="1989138"/>
            <a:ext cx="7848600" cy="796925"/>
          </a:xfrm>
          <a:prstGeom prst="rect">
            <a:avLst/>
          </a:prstGeom>
          <a:noFill/>
        </p:spPr>
      </p:pic>
      <p:sp>
        <p:nvSpPr>
          <p:cNvPr id="741385" name="Text Box 9"/>
          <p:cNvSpPr txBox="1">
            <a:spLocks noChangeArrowheads="1"/>
          </p:cNvSpPr>
          <p:nvPr/>
        </p:nvSpPr>
        <p:spPr bwMode="auto">
          <a:xfrm>
            <a:off x="323850" y="3141663"/>
            <a:ext cx="8137525" cy="1311275"/>
          </a:xfrm>
          <a:prstGeom prst="rect">
            <a:avLst/>
          </a:prstGeom>
          <a:noFill/>
          <a:ln w="228600" cap="sq" algn="ctr">
            <a:noFill/>
            <a:miter lim="800000"/>
            <a:headEnd/>
            <a:tailEnd/>
          </a:ln>
          <a:effectLst/>
        </p:spPr>
        <p:txBody>
          <a:bodyPr>
            <a:spAutoFit/>
          </a:bodyPr>
          <a:lstStyle/>
          <a:p>
            <a:pPr algn="just"/>
            <a:r>
              <a:rPr lang="fr-FR" sz="2000"/>
              <a:t>En général les valeurs des coefficients d’amortissement </a:t>
            </a:r>
            <a:r>
              <a:rPr lang="fr-FR" sz="2000" i="1"/>
              <a:t>C</a:t>
            </a:r>
            <a:r>
              <a:rPr lang="fr-FR" sz="2000"/>
              <a:t>1 et </a:t>
            </a:r>
            <a:r>
              <a:rPr lang="fr-FR" sz="2000" i="1"/>
              <a:t>C</a:t>
            </a:r>
            <a:r>
              <a:rPr lang="fr-FR" sz="2000"/>
              <a:t>2 sont telles que les racines de l’équation (168) sont des paires de quantités complexes conjuguées qui se mettent sous la forme (160) et qui donnent ainsi les fréquences et facteurs d’amortissement</a:t>
            </a:r>
          </a:p>
        </p:txBody>
      </p:sp>
      <p:grpSp>
        <p:nvGrpSpPr>
          <p:cNvPr id="741393" name="Group 17"/>
          <p:cNvGrpSpPr>
            <a:grpSpLocks/>
          </p:cNvGrpSpPr>
          <p:nvPr/>
        </p:nvGrpSpPr>
        <p:grpSpPr bwMode="auto">
          <a:xfrm>
            <a:off x="1258888" y="4868863"/>
            <a:ext cx="4535487" cy="1379537"/>
            <a:chOff x="431" y="2840"/>
            <a:chExt cx="2857" cy="869"/>
          </a:xfrm>
        </p:grpSpPr>
        <p:pic>
          <p:nvPicPr>
            <p:cNvPr id="741386" name="Picture 10"/>
            <p:cNvPicPr>
              <a:picLocks noChangeAspect="1" noChangeArrowheads="1"/>
            </p:cNvPicPr>
            <p:nvPr/>
          </p:nvPicPr>
          <p:blipFill>
            <a:blip r:embed="rId4" cstate="print"/>
            <a:srcRect/>
            <a:stretch>
              <a:fillRect/>
            </a:stretch>
          </p:blipFill>
          <p:spPr bwMode="auto">
            <a:xfrm>
              <a:off x="521" y="3294"/>
              <a:ext cx="681" cy="263"/>
            </a:xfrm>
            <a:prstGeom prst="rect">
              <a:avLst/>
            </a:prstGeom>
            <a:noFill/>
          </p:spPr>
        </p:pic>
        <p:pic>
          <p:nvPicPr>
            <p:cNvPr id="741387" name="Picture 11"/>
            <p:cNvPicPr>
              <a:picLocks noChangeAspect="1" noChangeArrowheads="1"/>
            </p:cNvPicPr>
            <p:nvPr/>
          </p:nvPicPr>
          <p:blipFill>
            <a:blip r:embed="rId5" cstate="print"/>
            <a:srcRect/>
            <a:stretch>
              <a:fillRect/>
            </a:stretch>
          </p:blipFill>
          <p:spPr bwMode="auto">
            <a:xfrm>
              <a:off x="1882" y="3249"/>
              <a:ext cx="953" cy="460"/>
            </a:xfrm>
            <a:prstGeom prst="rect">
              <a:avLst/>
            </a:prstGeom>
            <a:noFill/>
          </p:spPr>
        </p:pic>
        <p:pic>
          <p:nvPicPr>
            <p:cNvPr id="741388" name="Picture 12"/>
            <p:cNvPicPr>
              <a:picLocks noChangeAspect="1" noChangeArrowheads="1"/>
            </p:cNvPicPr>
            <p:nvPr/>
          </p:nvPicPr>
          <p:blipFill>
            <a:blip r:embed="rId6" cstate="print"/>
            <a:srcRect/>
            <a:stretch>
              <a:fillRect/>
            </a:stretch>
          </p:blipFill>
          <p:spPr bwMode="auto">
            <a:xfrm>
              <a:off x="431" y="2840"/>
              <a:ext cx="1179" cy="293"/>
            </a:xfrm>
            <a:prstGeom prst="rect">
              <a:avLst/>
            </a:prstGeom>
            <a:noFill/>
          </p:spPr>
        </p:pic>
        <p:pic>
          <p:nvPicPr>
            <p:cNvPr id="741390" name="Picture 14"/>
            <p:cNvPicPr>
              <a:picLocks noChangeAspect="1" noChangeArrowheads="1"/>
            </p:cNvPicPr>
            <p:nvPr/>
          </p:nvPicPr>
          <p:blipFill>
            <a:blip r:embed="rId7" cstate="print"/>
            <a:srcRect/>
            <a:stretch>
              <a:fillRect/>
            </a:stretch>
          </p:blipFill>
          <p:spPr bwMode="auto">
            <a:xfrm>
              <a:off x="1701" y="2840"/>
              <a:ext cx="1587" cy="365"/>
            </a:xfrm>
            <a:prstGeom prst="rect">
              <a:avLst/>
            </a:prstGeom>
            <a:noFill/>
          </p:spPr>
        </p:pic>
        <p:pic>
          <p:nvPicPr>
            <p:cNvPr id="741391" name="Picture 15"/>
            <p:cNvPicPr>
              <a:picLocks noChangeAspect="1" noChangeArrowheads="1"/>
            </p:cNvPicPr>
            <p:nvPr/>
          </p:nvPicPr>
          <p:blipFill>
            <a:blip r:embed="rId8" cstate="print"/>
            <a:srcRect/>
            <a:stretch>
              <a:fillRect/>
            </a:stretch>
          </p:blipFill>
          <p:spPr bwMode="auto">
            <a:xfrm>
              <a:off x="1247" y="3339"/>
              <a:ext cx="363" cy="159"/>
            </a:xfrm>
            <a:prstGeom prst="rect">
              <a:avLst/>
            </a:prstGeom>
            <a:noFill/>
          </p:spPr>
        </p:pic>
        <p:sp>
          <p:nvSpPr>
            <p:cNvPr id="741392" name="Text Box 16"/>
            <p:cNvSpPr txBox="1">
              <a:spLocks noChangeArrowheads="1"/>
            </p:cNvSpPr>
            <p:nvPr/>
          </p:nvSpPr>
          <p:spPr bwMode="auto">
            <a:xfrm>
              <a:off x="2835" y="3294"/>
              <a:ext cx="452" cy="231"/>
            </a:xfrm>
            <a:prstGeom prst="rect">
              <a:avLst/>
            </a:prstGeom>
            <a:noFill/>
            <a:ln w="228600" cap="sq" algn="ctr">
              <a:noFill/>
              <a:miter lim="800000"/>
              <a:headEnd/>
              <a:tailEnd/>
            </a:ln>
            <a:effectLst/>
          </p:spPr>
          <p:txBody>
            <a:bodyPr wrap="none">
              <a:spAutoFit/>
            </a:bodyPr>
            <a:lstStyle/>
            <a:p>
              <a:r>
                <a:rPr lang="en-US" sz="1800"/>
                <a:t>(163)</a:t>
              </a:r>
              <a:endParaRPr lang="fr-FR" sz="1800"/>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43427"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43428"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pic>
        <p:nvPicPr>
          <p:cNvPr id="743429" name="Picture 5"/>
          <p:cNvPicPr>
            <a:picLocks noChangeAspect="1" noChangeArrowheads="1"/>
          </p:cNvPicPr>
          <p:nvPr/>
        </p:nvPicPr>
        <p:blipFill>
          <a:blip r:embed="rId3" cstate="print"/>
          <a:srcRect/>
          <a:stretch>
            <a:fillRect/>
          </a:stretch>
        </p:blipFill>
        <p:spPr bwMode="auto">
          <a:xfrm>
            <a:off x="395288" y="836613"/>
            <a:ext cx="8280400" cy="993775"/>
          </a:xfrm>
          <a:prstGeom prst="rect">
            <a:avLst/>
          </a:prstGeom>
          <a:noFill/>
        </p:spPr>
      </p:pic>
      <p:pic>
        <p:nvPicPr>
          <p:cNvPr id="743430" name="Picture 6"/>
          <p:cNvPicPr>
            <a:picLocks noChangeAspect="1" noChangeArrowheads="1"/>
          </p:cNvPicPr>
          <p:nvPr/>
        </p:nvPicPr>
        <p:blipFill>
          <a:blip r:embed="rId4" cstate="print"/>
          <a:srcRect/>
          <a:stretch>
            <a:fillRect/>
          </a:stretch>
        </p:blipFill>
        <p:spPr bwMode="auto">
          <a:xfrm>
            <a:off x="1403350" y="2276475"/>
            <a:ext cx="6153150" cy="990600"/>
          </a:xfrm>
          <a:prstGeom prst="rect">
            <a:avLst/>
          </a:prstGeom>
          <a:noFill/>
        </p:spPr>
      </p:pic>
      <p:grpSp>
        <p:nvGrpSpPr>
          <p:cNvPr id="743435" name="Group 11"/>
          <p:cNvGrpSpPr>
            <a:grpSpLocks/>
          </p:cNvGrpSpPr>
          <p:nvPr/>
        </p:nvGrpSpPr>
        <p:grpSpPr bwMode="auto">
          <a:xfrm>
            <a:off x="1116013" y="3716338"/>
            <a:ext cx="4981575" cy="1338262"/>
            <a:chOff x="476" y="2568"/>
            <a:chExt cx="3138" cy="843"/>
          </a:xfrm>
        </p:grpSpPr>
        <p:pic>
          <p:nvPicPr>
            <p:cNvPr id="743431" name="Picture 7"/>
            <p:cNvPicPr>
              <a:picLocks noChangeAspect="1" noChangeArrowheads="1"/>
            </p:cNvPicPr>
            <p:nvPr/>
          </p:nvPicPr>
          <p:blipFill>
            <a:blip r:embed="rId5" cstate="print"/>
            <a:srcRect/>
            <a:stretch>
              <a:fillRect/>
            </a:stretch>
          </p:blipFill>
          <p:spPr bwMode="auto">
            <a:xfrm>
              <a:off x="476" y="2568"/>
              <a:ext cx="2220" cy="168"/>
            </a:xfrm>
            <a:prstGeom prst="rect">
              <a:avLst/>
            </a:prstGeom>
            <a:noFill/>
          </p:spPr>
        </p:pic>
        <p:pic>
          <p:nvPicPr>
            <p:cNvPr id="743432" name="Picture 8"/>
            <p:cNvPicPr>
              <a:picLocks noChangeAspect="1" noChangeArrowheads="1"/>
            </p:cNvPicPr>
            <p:nvPr/>
          </p:nvPicPr>
          <p:blipFill>
            <a:blip r:embed="rId6" cstate="print"/>
            <a:srcRect/>
            <a:stretch>
              <a:fillRect/>
            </a:stretch>
          </p:blipFill>
          <p:spPr bwMode="auto">
            <a:xfrm>
              <a:off x="884" y="2840"/>
              <a:ext cx="2262" cy="138"/>
            </a:xfrm>
            <a:prstGeom prst="rect">
              <a:avLst/>
            </a:prstGeom>
            <a:noFill/>
          </p:spPr>
        </p:pic>
        <p:pic>
          <p:nvPicPr>
            <p:cNvPr id="743433" name="Picture 9"/>
            <p:cNvPicPr>
              <a:picLocks noChangeAspect="1" noChangeArrowheads="1"/>
            </p:cNvPicPr>
            <p:nvPr/>
          </p:nvPicPr>
          <p:blipFill>
            <a:blip r:embed="rId7" cstate="print"/>
            <a:srcRect/>
            <a:stretch>
              <a:fillRect/>
            </a:stretch>
          </p:blipFill>
          <p:spPr bwMode="auto">
            <a:xfrm>
              <a:off x="884" y="3030"/>
              <a:ext cx="2730" cy="174"/>
            </a:xfrm>
            <a:prstGeom prst="rect">
              <a:avLst/>
            </a:prstGeom>
            <a:noFill/>
          </p:spPr>
        </p:pic>
        <p:pic>
          <p:nvPicPr>
            <p:cNvPr id="743434" name="Picture 10"/>
            <p:cNvPicPr>
              <a:picLocks noChangeAspect="1" noChangeArrowheads="1"/>
            </p:cNvPicPr>
            <p:nvPr/>
          </p:nvPicPr>
          <p:blipFill>
            <a:blip r:embed="rId8" cstate="print"/>
            <a:srcRect/>
            <a:stretch>
              <a:fillRect/>
            </a:stretch>
          </p:blipFill>
          <p:spPr bwMode="auto">
            <a:xfrm>
              <a:off x="884" y="3249"/>
              <a:ext cx="2550" cy="162"/>
            </a:xfrm>
            <a:prstGeom prst="rect">
              <a:avLst/>
            </a:prstGeom>
            <a:noFill/>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45475"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45476"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745477" name="Rectangle 5"/>
          <p:cNvSpPr>
            <a:spLocks noChangeArrowheads="1"/>
          </p:cNvSpPr>
          <p:nvPr/>
        </p:nvSpPr>
        <p:spPr bwMode="auto">
          <a:xfrm>
            <a:off x="179388" y="404813"/>
            <a:ext cx="5619750" cy="457200"/>
          </a:xfrm>
          <a:prstGeom prst="rect">
            <a:avLst/>
          </a:prstGeom>
          <a:noFill/>
          <a:ln w="228600" cap="sq" algn="ctr">
            <a:noFill/>
            <a:miter lim="800000"/>
            <a:headEnd/>
            <a:tailEnd/>
          </a:ln>
          <a:effectLst/>
        </p:spPr>
        <p:txBody>
          <a:bodyPr wrap="none">
            <a:spAutoFit/>
          </a:bodyPr>
          <a:lstStyle/>
          <a:p>
            <a:r>
              <a:rPr lang="fr-FR" b="1">
                <a:solidFill>
                  <a:srgbClr val="FF3300"/>
                </a:solidFill>
              </a:rPr>
              <a:t>2.5.2 Réponse aux forces d’excitation</a:t>
            </a:r>
          </a:p>
        </p:txBody>
      </p:sp>
      <p:pic>
        <p:nvPicPr>
          <p:cNvPr id="745478" name="Picture 6"/>
          <p:cNvPicPr>
            <a:picLocks noChangeAspect="1" noChangeArrowheads="1"/>
          </p:cNvPicPr>
          <p:nvPr/>
        </p:nvPicPr>
        <p:blipFill>
          <a:blip r:embed="rId3" cstate="print"/>
          <a:srcRect/>
          <a:stretch>
            <a:fillRect/>
          </a:stretch>
        </p:blipFill>
        <p:spPr bwMode="auto">
          <a:xfrm>
            <a:off x="250825" y="981075"/>
            <a:ext cx="1368425" cy="371475"/>
          </a:xfrm>
          <a:prstGeom prst="rect">
            <a:avLst/>
          </a:prstGeom>
          <a:noFill/>
        </p:spPr>
      </p:pic>
      <p:pic>
        <p:nvPicPr>
          <p:cNvPr id="745479" name="Picture 7"/>
          <p:cNvPicPr>
            <a:picLocks noChangeAspect="1" noChangeArrowheads="1"/>
          </p:cNvPicPr>
          <p:nvPr/>
        </p:nvPicPr>
        <p:blipFill>
          <a:blip r:embed="rId4" cstate="print"/>
          <a:srcRect/>
          <a:stretch>
            <a:fillRect/>
          </a:stretch>
        </p:blipFill>
        <p:spPr bwMode="auto">
          <a:xfrm>
            <a:off x="684213" y="1484313"/>
            <a:ext cx="7451725" cy="357187"/>
          </a:xfrm>
          <a:prstGeom prst="rect">
            <a:avLst/>
          </a:prstGeom>
          <a:noFill/>
        </p:spPr>
      </p:pic>
      <p:pic>
        <p:nvPicPr>
          <p:cNvPr id="745480" name="Picture 8"/>
          <p:cNvPicPr>
            <a:picLocks noChangeAspect="1" noChangeArrowheads="1"/>
          </p:cNvPicPr>
          <p:nvPr/>
        </p:nvPicPr>
        <p:blipFill>
          <a:blip r:embed="rId5" cstate="print"/>
          <a:srcRect/>
          <a:stretch>
            <a:fillRect/>
          </a:stretch>
        </p:blipFill>
        <p:spPr bwMode="auto">
          <a:xfrm>
            <a:off x="2195513" y="1844675"/>
            <a:ext cx="5543550" cy="952500"/>
          </a:xfrm>
          <a:prstGeom prst="rect">
            <a:avLst/>
          </a:prstGeom>
          <a:noFill/>
        </p:spPr>
      </p:pic>
      <p:pic>
        <p:nvPicPr>
          <p:cNvPr id="745481" name="Picture 9"/>
          <p:cNvPicPr>
            <a:picLocks noChangeAspect="1" noChangeArrowheads="1"/>
          </p:cNvPicPr>
          <p:nvPr/>
        </p:nvPicPr>
        <p:blipFill>
          <a:blip r:embed="rId6" cstate="print"/>
          <a:srcRect/>
          <a:stretch>
            <a:fillRect/>
          </a:stretch>
        </p:blipFill>
        <p:spPr bwMode="auto">
          <a:xfrm>
            <a:off x="684213" y="2924175"/>
            <a:ext cx="7488237" cy="1065213"/>
          </a:xfrm>
          <a:prstGeom prst="rect">
            <a:avLst/>
          </a:prstGeom>
          <a:noFill/>
        </p:spPr>
      </p:pic>
      <p:pic>
        <p:nvPicPr>
          <p:cNvPr id="745482" name="Picture 10"/>
          <p:cNvPicPr>
            <a:picLocks noChangeAspect="1" noChangeArrowheads="1"/>
          </p:cNvPicPr>
          <p:nvPr/>
        </p:nvPicPr>
        <p:blipFill>
          <a:blip r:embed="rId7" cstate="print"/>
          <a:srcRect/>
          <a:stretch>
            <a:fillRect/>
          </a:stretch>
        </p:blipFill>
        <p:spPr bwMode="auto">
          <a:xfrm>
            <a:off x="1763713" y="4221163"/>
            <a:ext cx="5286375" cy="15525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47523"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47524"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747525" name="Rectangle 5"/>
          <p:cNvSpPr>
            <a:spLocks noChangeArrowheads="1"/>
          </p:cNvSpPr>
          <p:nvPr/>
        </p:nvSpPr>
        <p:spPr bwMode="auto">
          <a:xfrm>
            <a:off x="179388" y="404813"/>
            <a:ext cx="5619750" cy="457200"/>
          </a:xfrm>
          <a:prstGeom prst="rect">
            <a:avLst/>
          </a:prstGeom>
          <a:noFill/>
          <a:ln w="228600" cap="sq" algn="ctr">
            <a:noFill/>
            <a:miter lim="800000"/>
            <a:headEnd/>
            <a:tailEnd/>
          </a:ln>
          <a:effectLst/>
        </p:spPr>
        <p:txBody>
          <a:bodyPr wrap="none">
            <a:spAutoFit/>
          </a:bodyPr>
          <a:lstStyle/>
          <a:p>
            <a:r>
              <a:rPr lang="fr-FR" b="1">
                <a:solidFill>
                  <a:srgbClr val="FF3300"/>
                </a:solidFill>
              </a:rPr>
              <a:t>2.5.2 Réponse aux forces d’excitation</a:t>
            </a:r>
          </a:p>
        </p:txBody>
      </p:sp>
      <p:pic>
        <p:nvPicPr>
          <p:cNvPr id="747526" name="Picture 6"/>
          <p:cNvPicPr>
            <a:picLocks noChangeAspect="1" noChangeArrowheads="1"/>
          </p:cNvPicPr>
          <p:nvPr/>
        </p:nvPicPr>
        <p:blipFill>
          <a:blip r:embed="rId3" cstate="print"/>
          <a:srcRect/>
          <a:stretch>
            <a:fillRect/>
          </a:stretch>
        </p:blipFill>
        <p:spPr bwMode="auto">
          <a:xfrm>
            <a:off x="323850" y="908050"/>
            <a:ext cx="2735263" cy="331788"/>
          </a:xfrm>
          <a:prstGeom prst="rect">
            <a:avLst/>
          </a:prstGeom>
          <a:noFill/>
        </p:spPr>
      </p:pic>
      <p:pic>
        <p:nvPicPr>
          <p:cNvPr id="747527" name="Picture 7"/>
          <p:cNvPicPr>
            <a:picLocks noChangeAspect="1" noChangeArrowheads="1"/>
          </p:cNvPicPr>
          <p:nvPr/>
        </p:nvPicPr>
        <p:blipFill>
          <a:blip r:embed="rId4" cstate="print"/>
          <a:srcRect/>
          <a:stretch>
            <a:fillRect/>
          </a:stretch>
        </p:blipFill>
        <p:spPr bwMode="auto">
          <a:xfrm>
            <a:off x="900113" y="1484313"/>
            <a:ext cx="5184775" cy="223837"/>
          </a:xfrm>
          <a:prstGeom prst="rect">
            <a:avLst/>
          </a:prstGeom>
          <a:noFill/>
        </p:spPr>
      </p:pic>
      <p:pic>
        <p:nvPicPr>
          <p:cNvPr id="747528" name="Picture 8"/>
          <p:cNvPicPr>
            <a:picLocks noChangeAspect="1" noChangeArrowheads="1"/>
          </p:cNvPicPr>
          <p:nvPr/>
        </p:nvPicPr>
        <p:blipFill>
          <a:blip r:embed="rId5" cstate="print"/>
          <a:srcRect/>
          <a:stretch>
            <a:fillRect/>
          </a:stretch>
        </p:blipFill>
        <p:spPr bwMode="auto">
          <a:xfrm>
            <a:off x="1187450" y="1989138"/>
            <a:ext cx="3600450" cy="749300"/>
          </a:xfrm>
          <a:prstGeom prst="rect">
            <a:avLst/>
          </a:prstGeom>
          <a:noFill/>
        </p:spPr>
      </p:pic>
      <p:pic>
        <p:nvPicPr>
          <p:cNvPr id="747529" name="Picture 9"/>
          <p:cNvPicPr>
            <a:picLocks noChangeAspect="1" noChangeArrowheads="1"/>
          </p:cNvPicPr>
          <p:nvPr/>
        </p:nvPicPr>
        <p:blipFill>
          <a:blip r:embed="rId6" cstate="print"/>
          <a:srcRect/>
          <a:stretch>
            <a:fillRect/>
          </a:stretch>
        </p:blipFill>
        <p:spPr bwMode="auto">
          <a:xfrm>
            <a:off x="611188" y="2997200"/>
            <a:ext cx="5329237" cy="485775"/>
          </a:xfrm>
          <a:prstGeom prst="rect">
            <a:avLst/>
          </a:prstGeom>
          <a:noFill/>
        </p:spPr>
      </p:pic>
      <p:pic>
        <p:nvPicPr>
          <p:cNvPr id="747530" name="Picture 10"/>
          <p:cNvPicPr>
            <a:picLocks noChangeAspect="1" noChangeArrowheads="1"/>
          </p:cNvPicPr>
          <p:nvPr/>
        </p:nvPicPr>
        <p:blipFill>
          <a:blip r:embed="rId7" cstate="print"/>
          <a:srcRect/>
          <a:stretch>
            <a:fillRect/>
          </a:stretch>
        </p:blipFill>
        <p:spPr bwMode="auto">
          <a:xfrm>
            <a:off x="5580063" y="1989138"/>
            <a:ext cx="523875" cy="285750"/>
          </a:xfrm>
          <a:prstGeom prst="rect">
            <a:avLst/>
          </a:prstGeom>
          <a:noFill/>
        </p:spPr>
      </p:pic>
      <p:pic>
        <p:nvPicPr>
          <p:cNvPr id="747531" name="Picture 11"/>
          <p:cNvPicPr>
            <a:picLocks noChangeAspect="1" noChangeArrowheads="1"/>
          </p:cNvPicPr>
          <p:nvPr/>
        </p:nvPicPr>
        <p:blipFill>
          <a:blip r:embed="rId8" cstate="print"/>
          <a:srcRect/>
          <a:stretch>
            <a:fillRect/>
          </a:stretch>
        </p:blipFill>
        <p:spPr bwMode="auto">
          <a:xfrm>
            <a:off x="5580063" y="2492375"/>
            <a:ext cx="476250" cy="25717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31" name="Rectangle 15"/>
          <p:cNvSpPr>
            <a:spLocks noChangeArrowheads="1"/>
          </p:cNvSpPr>
          <p:nvPr/>
        </p:nvSpPr>
        <p:spPr bwMode="auto">
          <a:xfrm>
            <a:off x="225425" y="5581650"/>
            <a:ext cx="8640763" cy="701675"/>
          </a:xfrm>
          <a:prstGeom prst="rect">
            <a:avLst/>
          </a:prstGeom>
          <a:noFill/>
          <a:ln w="228600" cap="sq" algn="ctr">
            <a:noFill/>
            <a:miter lim="800000"/>
            <a:headEnd/>
            <a:tailEnd/>
          </a:ln>
          <a:effectLst/>
        </p:spPr>
        <p:txBody>
          <a:bodyPr>
            <a:spAutoFit/>
          </a:bodyPr>
          <a:lstStyle/>
          <a:p>
            <a:pPr algn="just"/>
            <a:r>
              <a:rPr lang="fr-FR" sz="2000"/>
              <a:t>Sous </a:t>
            </a:r>
            <a:r>
              <a:rPr lang="fr-FR" sz="2000" u="sng">
                <a:solidFill>
                  <a:srgbClr val="FF3300"/>
                </a:solidFill>
              </a:rPr>
              <a:t>l’action du balourd</a:t>
            </a:r>
            <a:r>
              <a:rPr lang="fr-FR" sz="2000"/>
              <a:t> l’amplitude maximale (vitesse critique) intervient pour :</a:t>
            </a:r>
          </a:p>
        </p:txBody>
      </p:sp>
      <p:sp>
        <p:nvSpPr>
          <p:cNvPr id="751618"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751619" name="Line 3"/>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51620" name="Rectangle 4"/>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
        <p:nvSpPr>
          <p:cNvPr id="751621" name="Rectangle 5"/>
          <p:cNvSpPr>
            <a:spLocks noChangeArrowheads="1"/>
          </p:cNvSpPr>
          <p:nvPr/>
        </p:nvSpPr>
        <p:spPr bwMode="auto">
          <a:xfrm>
            <a:off x="179388" y="930275"/>
            <a:ext cx="7993062" cy="396875"/>
          </a:xfrm>
          <a:prstGeom prst="rect">
            <a:avLst/>
          </a:prstGeom>
          <a:noFill/>
          <a:ln w="228600" cap="sq" algn="ctr">
            <a:noFill/>
            <a:miter lim="800000"/>
            <a:headEnd/>
            <a:tailEnd/>
          </a:ln>
          <a:effectLst/>
        </p:spPr>
        <p:txBody>
          <a:bodyPr>
            <a:spAutoFit/>
          </a:bodyPr>
          <a:lstStyle/>
          <a:p>
            <a:pPr algn="just"/>
            <a:r>
              <a:rPr lang="fr-FR" sz="2000"/>
              <a:t>L’équation du mouvement, dans le cas d’une force harmonique est :</a:t>
            </a:r>
          </a:p>
        </p:txBody>
      </p:sp>
      <p:sp>
        <p:nvSpPr>
          <p:cNvPr id="751622" name="Rectangle 6"/>
          <p:cNvSpPr>
            <a:spLocks noChangeArrowheads="1"/>
          </p:cNvSpPr>
          <p:nvPr/>
        </p:nvSpPr>
        <p:spPr bwMode="auto">
          <a:xfrm>
            <a:off x="323850" y="498475"/>
            <a:ext cx="7180263" cy="457200"/>
          </a:xfrm>
          <a:prstGeom prst="rect">
            <a:avLst/>
          </a:prstGeom>
          <a:noFill/>
          <a:ln w="228600" cap="sq" algn="ctr">
            <a:noFill/>
            <a:miter lim="800000"/>
            <a:headEnd/>
            <a:tailEnd/>
          </a:ln>
          <a:effectLst/>
        </p:spPr>
        <p:txBody>
          <a:bodyPr wrap="none">
            <a:spAutoFit/>
          </a:bodyPr>
          <a:lstStyle/>
          <a:p>
            <a:r>
              <a:rPr lang="fr-FR" b="1">
                <a:solidFill>
                  <a:srgbClr val="FF3300"/>
                </a:solidFill>
              </a:rPr>
              <a:t>2.5.3 Fréquences naturelles et vitesses critiques</a:t>
            </a:r>
          </a:p>
        </p:txBody>
      </p:sp>
      <p:sp>
        <p:nvSpPr>
          <p:cNvPr id="751623" name="Rectangle 7"/>
          <p:cNvSpPr>
            <a:spLocks noChangeArrowheads="1"/>
          </p:cNvSpPr>
          <p:nvPr/>
        </p:nvSpPr>
        <p:spPr bwMode="auto">
          <a:xfrm>
            <a:off x="827088" y="2179638"/>
            <a:ext cx="4686300" cy="396875"/>
          </a:xfrm>
          <a:prstGeom prst="rect">
            <a:avLst/>
          </a:prstGeom>
          <a:noFill/>
          <a:ln w="228600" cap="sq" algn="ctr">
            <a:noFill/>
            <a:miter lim="800000"/>
            <a:headEnd/>
            <a:tailEnd/>
          </a:ln>
          <a:effectLst/>
        </p:spPr>
        <p:txBody>
          <a:bodyPr wrap="none">
            <a:spAutoFit/>
          </a:bodyPr>
          <a:lstStyle/>
          <a:p>
            <a:r>
              <a:rPr lang="fr-FR" sz="2000"/>
              <a:t>Dans le cas d’un balourd l’équation est :</a:t>
            </a:r>
          </a:p>
        </p:txBody>
      </p:sp>
      <p:pic>
        <p:nvPicPr>
          <p:cNvPr id="751624" name="Picture 8"/>
          <p:cNvPicPr>
            <a:picLocks noChangeAspect="1" noChangeArrowheads="1"/>
          </p:cNvPicPr>
          <p:nvPr/>
        </p:nvPicPr>
        <p:blipFill>
          <a:blip r:embed="rId3" cstate="print"/>
          <a:srcRect/>
          <a:stretch>
            <a:fillRect/>
          </a:stretch>
        </p:blipFill>
        <p:spPr bwMode="auto">
          <a:xfrm>
            <a:off x="2051050" y="1243013"/>
            <a:ext cx="3384550" cy="771525"/>
          </a:xfrm>
          <a:prstGeom prst="rect">
            <a:avLst/>
          </a:prstGeom>
          <a:noFill/>
        </p:spPr>
      </p:pic>
      <p:pic>
        <p:nvPicPr>
          <p:cNvPr id="751625" name="Picture 9"/>
          <p:cNvPicPr>
            <a:picLocks noChangeAspect="1" noChangeArrowheads="1"/>
          </p:cNvPicPr>
          <p:nvPr/>
        </p:nvPicPr>
        <p:blipFill>
          <a:blip r:embed="rId4" cstate="print"/>
          <a:srcRect/>
          <a:stretch>
            <a:fillRect/>
          </a:stretch>
        </p:blipFill>
        <p:spPr bwMode="auto">
          <a:xfrm>
            <a:off x="1979613" y="2611438"/>
            <a:ext cx="4464050" cy="757237"/>
          </a:xfrm>
          <a:prstGeom prst="rect">
            <a:avLst/>
          </a:prstGeom>
          <a:noFill/>
        </p:spPr>
      </p:pic>
      <p:pic>
        <p:nvPicPr>
          <p:cNvPr id="751626" name="Picture 10"/>
          <p:cNvPicPr>
            <a:picLocks noChangeAspect="1" noChangeArrowheads="1"/>
          </p:cNvPicPr>
          <p:nvPr/>
        </p:nvPicPr>
        <p:blipFill>
          <a:blip r:embed="rId5" cstate="print"/>
          <a:srcRect/>
          <a:stretch>
            <a:fillRect/>
          </a:stretch>
        </p:blipFill>
        <p:spPr bwMode="auto">
          <a:xfrm>
            <a:off x="1979613" y="3743325"/>
            <a:ext cx="2087562" cy="620713"/>
          </a:xfrm>
          <a:prstGeom prst="rect">
            <a:avLst/>
          </a:prstGeom>
          <a:noFill/>
        </p:spPr>
      </p:pic>
      <p:sp>
        <p:nvSpPr>
          <p:cNvPr id="751627" name="Rectangle 11"/>
          <p:cNvSpPr>
            <a:spLocks noChangeArrowheads="1"/>
          </p:cNvSpPr>
          <p:nvPr/>
        </p:nvSpPr>
        <p:spPr bwMode="auto">
          <a:xfrm>
            <a:off x="344488" y="3390900"/>
            <a:ext cx="8748712" cy="396875"/>
          </a:xfrm>
          <a:prstGeom prst="rect">
            <a:avLst/>
          </a:prstGeom>
          <a:noFill/>
          <a:ln w="228600" cap="sq" algn="ctr">
            <a:noFill/>
            <a:miter lim="800000"/>
            <a:headEnd/>
            <a:tailEnd/>
          </a:ln>
          <a:effectLst/>
        </p:spPr>
        <p:txBody>
          <a:bodyPr>
            <a:spAutoFit/>
          </a:bodyPr>
          <a:lstStyle/>
          <a:p>
            <a:pPr algn="just"/>
            <a:r>
              <a:rPr lang="fr-FR" sz="2000" b="1" u="sng">
                <a:solidFill>
                  <a:srgbClr val="FF3300"/>
                </a:solidFill>
              </a:rPr>
              <a:t>La fréquence du mouvement libre</a:t>
            </a:r>
            <a:r>
              <a:rPr lang="fr-FR" sz="2000"/>
              <a:t> , qu’il s’agisse de l’équation</a:t>
            </a:r>
          </a:p>
        </p:txBody>
      </p:sp>
      <p:sp>
        <p:nvSpPr>
          <p:cNvPr id="751628" name="Rectangle 12"/>
          <p:cNvSpPr>
            <a:spLocks noChangeArrowheads="1"/>
          </p:cNvSpPr>
          <p:nvPr/>
        </p:nvSpPr>
        <p:spPr bwMode="auto">
          <a:xfrm>
            <a:off x="200025" y="4421188"/>
            <a:ext cx="8569325" cy="396875"/>
          </a:xfrm>
          <a:prstGeom prst="rect">
            <a:avLst/>
          </a:prstGeom>
          <a:noFill/>
          <a:ln w="228600" cap="sq" algn="ctr">
            <a:noFill/>
            <a:miter lim="800000"/>
            <a:headEnd/>
            <a:tailEnd/>
          </a:ln>
          <a:effectLst/>
        </p:spPr>
        <p:txBody>
          <a:bodyPr>
            <a:spAutoFit/>
          </a:bodyPr>
          <a:lstStyle/>
          <a:p>
            <a:pPr algn="just"/>
            <a:r>
              <a:rPr lang="fr-FR" sz="2000"/>
              <a:t>Sous l’action de la </a:t>
            </a:r>
            <a:r>
              <a:rPr lang="fr-FR" sz="2000" b="1">
                <a:solidFill>
                  <a:srgbClr val="FF3300"/>
                </a:solidFill>
              </a:rPr>
              <a:t>force harmonique</a:t>
            </a:r>
            <a:r>
              <a:rPr lang="fr-FR" sz="2000" b="1"/>
              <a:t> </a:t>
            </a:r>
            <a:r>
              <a:rPr lang="fr-FR" sz="2000"/>
              <a:t>, la résonance intervient pour :</a:t>
            </a:r>
          </a:p>
        </p:txBody>
      </p:sp>
      <p:pic>
        <p:nvPicPr>
          <p:cNvPr id="751629" name="Picture 13"/>
          <p:cNvPicPr>
            <a:picLocks noChangeAspect="1" noChangeArrowheads="1"/>
          </p:cNvPicPr>
          <p:nvPr/>
        </p:nvPicPr>
        <p:blipFill>
          <a:blip r:embed="rId6" cstate="print"/>
          <a:srcRect/>
          <a:stretch>
            <a:fillRect/>
          </a:stretch>
        </p:blipFill>
        <p:spPr bwMode="auto">
          <a:xfrm>
            <a:off x="2051050" y="4903788"/>
            <a:ext cx="2016125" cy="566737"/>
          </a:xfrm>
          <a:prstGeom prst="rect">
            <a:avLst/>
          </a:prstGeom>
          <a:noFill/>
        </p:spPr>
      </p:pic>
      <p:pic>
        <p:nvPicPr>
          <p:cNvPr id="751630" name="Picture 14"/>
          <p:cNvPicPr>
            <a:picLocks noChangeAspect="1" noChangeArrowheads="1"/>
          </p:cNvPicPr>
          <p:nvPr/>
        </p:nvPicPr>
        <p:blipFill>
          <a:blip r:embed="rId7" cstate="print"/>
          <a:srcRect/>
          <a:stretch>
            <a:fillRect/>
          </a:stretch>
        </p:blipFill>
        <p:spPr bwMode="auto">
          <a:xfrm>
            <a:off x="1979613" y="5927725"/>
            <a:ext cx="2033587" cy="663575"/>
          </a:xfrm>
          <a:prstGeom prst="rect">
            <a:avLst/>
          </a:prstGeom>
          <a:noFill/>
        </p:spPr>
      </p:pic>
      <p:sp>
        <p:nvSpPr>
          <p:cNvPr id="751632" name="Rectangle 16"/>
          <p:cNvSpPr>
            <a:spLocks noChangeArrowheads="1"/>
          </p:cNvSpPr>
          <p:nvPr/>
        </p:nvSpPr>
        <p:spPr bwMode="auto">
          <a:xfrm>
            <a:off x="6516688" y="1438275"/>
            <a:ext cx="776287" cy="396875"/>
          </a:xfrm>
          <a:prstGeom prst="rect">
            <a:avLst/>
          </a:prstGeom>
          <a:noFill/>
          <a:ln w="228600" cap="sq" algn="ctr">
            <a:noFill/>
            <a:miter lim="800000"/>
            <a:headEnd/>
            <a:tailEnd/>
          </a:ln>
          <a:effectLst/>
        </p:spPr>
        <p:txBody>
          <a:bodyPr wrap="none">
            <a:spAutoFit/>
          </a:bodyPr>
          <a:lstStyle/>
          <a:p>
            <a:r>
              <a:rPr lang="fr-FR" sz="2000">
                <a:solidFill>
                  <a:srgbClr val="3366FF"/>
                </a:solidFill>
              </a:rPr>
              <a:t>(177)</a:t>
            </a:r>
          </a:p>
        </p:txBody>
      </p:sp>
      <p:sp>
        <p:nvSpPr>
          <p:cNvPr id="751633" name="Rectangle 17"/>
          <p:cNvSpPr>
            <a:spLocks noChangeArrowheads="1"/>
          </p:cNvSpPr>
          <p:nvPr/>
        </p:nvSpPr>
        <p:spPr bwMode="auto">
          <a:xfrm>
            <a:off x="7800975" y="3430588"/>
            <a:ext cx="776288" cy="396875"/>
          </a:xfrm>
          <a:prstGeom prst="rect">
            <a:avLst/>
          </a:prstGeom>
          <a:noFill/>
          <a:ln w="228600" cap="sq" algn="ctr">
            <a:noFill/>
            <a:miter lim="800000"/>
            <a:headEnd/>
            <a:tailEnd/>
          </a:ln>
          <a:effectLst/>
        </p:spPr>
        <p:txBody>
          <a:bodyPr wrap="none">
            <a:spAutoFit/>
          </a:bodyPr>
          <a:lstStyle/>
          <a:p>
            <a:r>
              <a:rPr lang="fr-FR" sz="2000">
                <a:solidFill>
                  <a:srgbClr val="3366FF"/>
                </a:solidFill>
              </a:rPr>
              <a:t>(177)</a:t>
            </a:r>
          </a:p>
        </p:txBody>
      </p:sp>
      <p:grpSp>
        <p:nvGrpSpPr>
          <p:cNvPr id="751636" name="Group 20"/>
          <p:cNvGrpSpPr>
            <a:grpSpLocks/>
          </p:cNvGrpSpPr>
          <p:nvPr/>
        </p:nvGrpSpPr>
        <p:grpSpPr bwMode="auto">
          <a:xfrm>
            <a:off x="4787900" y="3886200"/>
            <a:ext cx="3567113" cy="396875"/>
            <a:chOff x="3037" y="2614"/>
            <a:chExt cx="2247" cy="250"/>
          </a:xfrm>
        </p:grpSpPr>
        <p:pic>
          <p:nvPicPr>
            <p:cNvPr id="751634" name="Picture 18"/>
            <p:cNvPicPr>
              <a:picLocks noChangeAspect="1" noChangeArrowheads="1"/>
            </p:cNvPicPr>
            <p:nvPr/>
          </p:nvPicPr>
          <p:blipFill>
            <a:blip r:embed="rId8" cstate="print"/>
            <a:srcRect/>
            <a:stretch>
              <a:fillRect/>
            </a:stretch>
          </p:blipFill>
          <p:spPr bwMode="auto">
            <a:xfrm>
              <a:off x="3037" y="2654"/>
              <a:ext cx="159" cy="181"/>
            </a:xfrm>
            <a:prstGeom prst="rect">
              <a:avLst/>
            </a:prstGeom>
            <a:noFill/>
          </p:spPr>
        </p:pic>
        <p:sp>
          <p:nvSpPr>
            <p:cNvPr id="751635" name="Text Box 19"/>
            <p:cNvSpPr txBox="1">
              <a:spLocks noChangeArrowheads="1"/>
            </p:cNvSpPr>
            <p:nvPr/>
          </p:nvSpPr>
          <p:spPr bwMode="auto">
            <a:xfrm>
              <a:off x="3198" y="2614"/>
              <a:ext cx="2086" cy="250"/>
            </a:xfrm>
            <a:prstGeom prst="rect">
              <a:avLst/>
            </a:prstGeom>
            <a:noFill/>
            <a:ln w="228600" cap="sq" algn="ctr">
              <a:noFill/>
              <a:miter lim="800000"/>
              <a:headEnd/>
              <a:tailEnd/>
            </a:ln>
            <a:effectLst/>
          </p:spPr>
          <p:txBody>
            <a:bodyPr>
              <a:spAutoFit/>
            </a:bodyPr>
            <a:lstStyle/>
            <a:p>
              <a:pPr algn="just">
                <a:spcBef>
                  <a:spcPct val="50000"/>
                </a:spcBef>
              </a:pPr>
              <a:r>
                <a:rPr lang="fr-FR" sz="2000">
                  <a:solidFill>
                    <a:srgbClr val="3366FF"/>
                  </a:solidFill>
                </a:rPr>
                <a:t>: facteur d’amortissement</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Rectangle 3"/>
          <p:cNvSpPr>
            <a:spLocks noChangeArrowheads="1"/>
          </p:cNvSpPr>
          <p:nvPr/>
        </p:nvSpPr>
        <p:spPr bwMode="auto">
          <a:xfrm>
            <a:off x="0" y="2449513"/>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1077" name="Text Box 5"/>
          <p:cNvSpPr txBox="1">
            <a:spLocks noChangeArrowheads="1"/>
          </p:cNvSpPr>
          <p:nvPr/>
        </p:nvSpPr>
        <p:spPr bwMode="auto">
          <a:xfrm>
            <a:off x="611188" y="1484313"/>
            <a:ext cx="7704137" cy="3046988"/>
          </a:xfrm>
          <a:prstGeom prst="rect">
            <a:avLst/>
          </a:prstGeom>
          <a:noFill/>
          <a:ln w="12700" cap="sq">
            <a:noFill/>
            <a:miter lim="800000"/>
            <a:headEnd type="none" w="sm" len="sm"/>
            <a:tailEnd type="none" w="sm" len="sm"/>
          </a:ln>
          <a:effectLst/>
        </p:spPr>
        <p:txBody>
          <a:bodyPr>
            <a:spAutoFit/>
          </a:bodyPr>
          <a:lstStyle/>
          <a:p>
            <a:pPr algn="l">
              <a:spcBef>
                <a:spcPct val="50000"/>
              </a:spcBef>
            </a:pPr>
            <a:r>
              <a:rPr lang="fr-CA" dirty="0" smtClean="0">
                <a:solidFill>
                  <a:schemeClr val="accent2"/>
                </a:solidFill>
              </a:rPr>
              <a:t>Méthodes de résolutions: Lorsque </a:t>
            </a:r>
            <a:r>
              <a:rPr lang="fr-CA" dirty="0">
                <a:solidFill>
                  <a:schemeClr val="accent2"/>
                </a:solidFill>
              </a:rPr>
              <a:t>ces hypothèses </a:t>
            </a:r>
            <a:r>
              <a:rPr lang="fr-CA" u="sng" dirty="0">
                <a:solidFill>
                  <a:srgbClr val="FF0000"/>
                </a:solidFill>
              </a:rPr>
              <a:t>ne sont pas valides</a:t>
            </a:r>
            <a:r>
              <a:rPr lang="fr-CA" dirty="0">
                <a:solidFill>
                  <a:schemeClr val="accent2"/>
                </a:solidFill>
              </a:rPr>
              <a:t>, on doit avoir recours pour résoudre à d’autres méthodes, telles que:</a:t>
            </a:r>
          </a:p>
          <a:p>
            <a:pPr algn="l">
              <a:spcBef>
                <a:spcPct val="50000"/>
              </a:spcBef>
            </a:pPr>
            <a:r>
              <a:rPr lang="fr-CA" dirty="0">
                <a:solidFill>
                  <a:schemeClr val="accent2"/>
                </a:solidFill>
              </a:rPr>
              <a:t>1) la </a:t>
            </a:r>
            <a:r>
              <a:rPr lang="fr-CA" b="1" u="sng" dirty="0">
                <a:solidFill>
                  <a:schemeClr val="accent2"/>
                </a:solidFill>
              </a:rPr>
              <a:t>méthode de l’impédance mécanique</a:t>
            </a:r>
            <a:r>
              <a:rPr lang="fr-CA" dirty="0">
                <a:solidFill>
                  <a:schemeClr val="accent2"/>
                </a:solidFill>
              </a:rPr>
              <a:t> lorsque l’excitation est harmonique;</a:t>
            </a:r>
          </a:p>
          <a:p>
            <a:pPr algn="l">
              <a:spcBef>
                <a:spcPct val="50000"/>
              </a:spcBef>
            </a:pPr>
            <a:r>
              <a:rPr lang="fr-CA" dirty="0">
                <a:solidFill>
                  <a:schemeClr val="accent2"/>
                </a:solidFill>
              </a:rPr>
              <a:t> 2) la méthode plus générale qui est la méthode par </a:t>
            </a:r>
            <a:r>
              <a:rPr lang="fr-CA" u="sng" dirty="0">
                <a:solidFill>
                  <a:srgbClr val="FF0000"/>
                </a:solidFill>
              </a:rPr>
              <a:t>formulation d’états présentée</a:t>
            </a:r>
            <a:r>
              <a:rPr lang="fr-CA" dirty="0">
                <a:solidFill>
                  <a:schemeClr val="accent2"/>
                </a:solidFill>
              </a:rPr>
              <a:t> </a:t>
            </a:r>
            <a:r>
              <a:rPr lang="fr-CA" dirty="0" smtClean="0">
                <a:solidFill>
                  <a:schemeClr val="accent2"/>
                </a:solidFill>
              </a:rPr>
              <a:t>. </a:t>
            </a:r>
            <a:endParaRPr lang="fr-FR" dirty="0">
              <a:solidFill>
                <a:schemeClr val="accent2"/>
              </a:solidFill>
            </a:endParaRPr>
          </a:p>
        </p:txBody>
      </p:sp>
      <p:sp>
        <p:nvSpPr>
          <p:cNvPr id="771079" name="Line 7"/>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71080" name="Rectangle 8"/>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5" name="Rectangle 3"/>
          <p:cNvSpPr>
            <a:spLocks noChangeArrowheads="1"/>
          </p:cNvSpPr>
          <p:nvPr/>
        </p:nvSpPr>
        <p:spPr bwMode="auto">
          <a:xfrm>
            <a:off x="0" y="2449513"/>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1076" name="Rectangle 4"/>
          <p:cNvSpPr>
            <a:spLocks noGrp="1" noChangeArrowheads="1"/>
          </p:cNvSpPr>
          <p:nvPr>
            <p:ph type="title"/>
          </p:nvPr>
        </p:nvSpPr>
        <p:spPr>
          <a:xfrm>
            <a:off x="2051050" y="549275"/>
            <a:ext cx="5014913" cy="550863"/>
          </a:xfrm>
          <a:solidFill>
            <a:schemeClr val="accent2"/>
          </a:solidFill>
          <a:ln w="38100">
            <a:solidFill>
              <a:schemeClr val="folHlink"/>
            </a:solidFill>
          </a:ln>
        </p:spPr>
        <p:txBody>
          <a:bodyPr lIns="92075" tIns="46038" rIns="92075" bIns="46038"/>
          <a:lstStyle/>
          <a:p>
            <a:r>
              <a:rPr lang="fr-FR" sz="2800" b="1">
                <a:solidFill>
                  <a:srgbClr val="FFFF00"/>
                </a:solidFill>
              </a:rPr>
              <a:t>Formulation d'états</a:t>
            </a:r>
          </a:p>
        </p:txBody>
      </p:sp>
      <p:sp>
        <p:nvSpPr>
          <p:cNvPr id="771077" name="Text Box 5"/>
          <p:cNvSpPr txBox="1">
            <a:spLocks noChangeArrowheads="1"/>
          </p:cNvSpPr>
          <p:nvPr/>
        </p:nvSpPr>
        <p:spPr bwMode="auto">
          <a:xfrm>
            <a:off x="611188" y="1484313"/>
            <a:ext cx="7704137" cy="4291012"/>
          </a:xfrm>
          <a:prstGeom prst="rect">
            <a:avLst/>
          </a:prstGeom>
          <a:noFill/>
          <a:ln w="12700" cap="sq">
            <a:noFill/>
            <a:miter lim="800000"/>
            <a:headEnd type="none" w="sm" len="sm"/>
            <a:tailEnd type="none" w="sm" len="sm"/>
          </a:ln>
          <a:effectLst/>
        </p:spPr>
        <p:txBody>
          <a:bodyPr>
            <a:spAutoFit/>
          </a:bodyPr>
          <a:lstStyle/>
          <a:p>
            <a:pPr algn="l">
              <a:spcBef>
                <a:spcPct val="50000"/>
              </a:spcBef>
            </a:pPr>
            <a:r>
              <a:rPr lang="fr-CA" u="sng">
                <a:solidFill>
                  <a:schemeClr val="folHlink"/>
                </a:solidFill>
              </a:rPr>
              <a:t>La méthode des modes normaux présente l’inconvénient d’imposer des hypothèses sur la forme de l’amortissement</a:t>
            </a:r>
            <a:r>
              <a:rPr lang="fr-CA">
                <a:solidFill>
                  <a:schemeClr val="accent2"/>
                </a:solidFill>
              </a:rPr>
              <a:t>. </a:t>
            </a:r>
          </a:p>
          <a:p>
            <a:pPr algn="l">
              <a:spcBef>
                <a:spcPct val="50000"/>
              </a:spcBef>
            </a:pPr>
            <a:r>
              <a:rPr lang="fr-CA">
                <a:solidFill>
                  <a:schemeClr val="accent2"/>
                </a:solidFill>
              </a:rPr>
              <a:t>Lorsque ces hypothèses </a:t>
            </a:r>
            <a:r>
              <a:rPr lang="fr-CA" u="sng">
                <a:solidFill>
                  <a:srgbClr val="FF0000"/>
                </a:solidFill>
              </a:rPr>
              <a:t>ne sont pas valides</a:t>
            </a:r>
            <a:r>
              <a:rPr lang="fr-CA">
                <a:solidFill>
                  <a:schemeClr val="accent2"/>
                </a:solidFill>
              </a:rPr>
              <a:t>, on doit avoir recours pour résoudre à d’autres méthodes, telles que:</a:t>
            </a:r>
          </a:p>
          <a:p>
            <a:pPr algn="l">
              <a:spcBef>
                <a:spcPct val="50000"/>
              </a:spcBef>
            </a:pPr>
            <a:r>
              <a:rPr lang="fr-CA">
                <a:solidFill>
                  <a:schemeClr val="accent2"/>
                </a:solidFill>
              </a:rPr>
              <a:t>1) la </a:t>
            </a:r>
            <a:r>
              <a:rPr lang="fr-CA" b="1" u="sng">
                <a:solidFill>
                  <a:schemeClr val="accent2"/>
                </a:solidFill>
              </a:rPr>
              <a:t>méthode de l’impédance mécanique</a:t>
            </a:r>
            <a:r>
              <a:rPr lang="fr-CA">
                <a:solidFill>
                  <a:schemeClr val="accent2"/>
                </a:solidFill>
              </a:rPr>
              <a:t> lorsque l’excitation est harmonique;</a:t>
            </a:r>
          </a:p>
          <a:p>
            <a:pPr algn="l">
              <a:spcBef>
                <a:spcPct val="50000"/>
              </a:spcBef>
            </a:pPr>
            <a:r>
              <a:rPr lang="fr-CA">
                <a:solidFill>
                  <a:schemeClr val="accent2"/>
                </a:solidFill>
              </a:rPr>
              <a:t> 2) la méthode plus générale qui est la méthode par </a:t>
            </a:r>
            <a:r>
              <a:rPr lang="fr-CA" u="sng">
                <a:solidFill>
                  <a:srgbClr val="FF0000"/>
                </a:solidFill>
              </a:rPr>
              <a:t>formulation d’états présentée</a:t>
            </a:r>
            <a:r>
              <a:rPr lang="fr-CA">
                <a:solidFill>
                  <a:schemeClr val="accent2"/>
                </a:solidFill>
              </a:rPr>
              <a:t> ci-après. </a:t>
            </a:r>
            <a:endParaRPr lang="fr-FR">
              <a:solidFill>
                <a:schemeClr val="accent2"/>
              </a:solidFill>
            </a:endParaRPr>
          </a:p>
        </p:txBody>
      </p:sp>
      <p:sp>
        <p:nvSpPr>
          <p:cNvPr id="771079" name="Line 7"/>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71080" name="Rectangle 8"/>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9" name="Rectangle 3"/>
          <p:cNvSpPr>
            <a:spLocks noChangeArrowheads="1"/>
          </p:cNvSpPr>
          <p:nvPr/>
        </p:nvSpPr>
        <p:spPr bwMode="auto">
          <a:xfrm>
            <a:off x="0" y="2449513"/>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2100" name="Rectangle 4"/>
          <p:cNvSpPr>
            <a:spLocks noGrp="1" noChangeArrowheads="1"/>
          </p:cNvSpPr>
          <p:nvPr>
            <p:ph type="title"/>
          </p:nvPr>
        </p:nvSpPr>
        <p:spPr>
          <a:xfrm>
            <a:off x="2051050" y="549275"/>
            <a:ext cx="5014913" cy="550863"/>
          </a:xfrm>
          <a:solidFill>
            <a:schemeClr val="accent2"/>
          </a:solidFill>
          <a:ln w="38100">
            <a:solidFill>
              <a:schemeClr val="folHlink"/>
            </a:solidFill>
          </a:ln>
        </p:spPr>
        <p:txBody>
          <a:bodyPr lIns="92075" tIns="46038" rIns="92075" bIns="46038"/>
          <a:lstStyle/>
          <a:p>
            <a:r>
              <a:rPr lang="fr-FR" sz="2800" b="1">
                <a:solidFill>
                  <a:srgbClr val="FFFF00"/>
                </a:solidFill>
              </a:rPr>
              <a:t>Formulation d'états</a:t>
            </a:r>
          </a:p>
        </p:txBody>
      </p:sp>
      <p:sp>
        <p:nvSpPr>
          <p:cNvPr id="772101" name="Rectangle 5"/>
          <p:cNvSpPr>
            <a:spLocks noChangeArrowheads="1"/>
          </p:cNvSpPr>
          <p:nvPr/>
        </p:nvSpPr>
        <p:spPr bwMode="auto">
          <a:xfrm>
            <a:off x="250825" y="1296988"/>
            <a:ext cx="7037388" cy="457200"/>
          </a:xfrm>
          <a:prstGeom prst="rect">
            <a:avLst/>
          </a:prstGeom>
          <a:noFill/>
          <a:ln w="12700" cap="sq">
            <a:noFill/>
            <a:miter lim="800000"/>
            <a:headEnd type="none" w="sm" len="sm"/>
            <a:tailEnd type="none" w="sm" len="sm"/>
          </a:ln>
          <a:effectLst/>
        </p:spPr>
        <p:txBody>
          <a:bodyPr wrap="none" anchor="ctr">
            <a:spAutoFit/>
          </a:bodyPr>
          <a:lstStyle/>
          <a:p>
            <a:pPr algn="l" eaLnBrk="0" hangingPunct="0"/>
            <a:r>
              <a:rPr kumimoji="1" lang="fr-CA" b="1">
                <a:solidFill>
                  <a:srgbClr val="FF0000"/>
                </a:solidFill>
              </a:rPr>
              <a:t>Soit le problème général d’ordre n à résoudre :</a:t>
            </a:r>
            <a:r>
              <a:rPr kumimoji="1" lang="fr-FR" b="1">
                <a:solidFill>
                  <a:srgbClr val="FF0000"/>
                </a:solidFill>
              </a:rPr>
              <a:t> </a:t>
            </a:r>
          </a:p>
        </p:txBody>
      </p:sp>
      <p:sp>
        <p:nvSpPr>
          <p:cNvPr id="772102" name="Rectangle 6"/>
          <p:cNvSpPr>
            <a:spLocks noChangeArrowheads="1"/>
          </p:cNvSpPr>
          <p:nvPr/>
        </p:nvSpPr>
        <p:spPr bwMode="auto">
          <a:xfrm>
            <a:off x="0" y="3328988"/>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graphicFrame>
        <p:nvGraphicFramePr>
          <p:cNvPr id="772103" name="Object 7"/>
          <p:cNvGraphicFramePr>
            <a:graphicFrameLocks noChangeAspect="1"/>
          </p:cNvGraphicFramePr>
          <p:nvPr/>
        </p:nvGraphicFramePr>
        <p:xfrm>
          <a:off x="1042988" y="2060575"/>
          <a:ext cx="5473700" cy="444500"/>
        </p:xfrm>
        <a:graphic>
          <a:graphicData uri="http://schemas.openxmlformats.org/presentationml/2006/ole">
            <p:oleObj spid="_x0000_s783362" name="Equation" r:id="rId3" imgW="2463800" imgH="203200" progId="Equation.3">
              <p:embed/>
            </p:oleObj>
          </a:graphicData>
        </a:graphic>
      </p:graphicFrame>
      <p:sp>
        <p:nvSpPr>
          <p:cNvPr id="772104" name="Rectangle 8"/>
          <p:cNvSpPr>
            <a:spLocks noChangeArrowheads="1"/>
          </p:cNvSpPr>
          <p:nvPr/>
        </p:nvSpPr>
        <p:spPr bwMode="auto">
          <a:xfrm>
            <a:off x="0" y="3529013"/>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2105" name="Rectangle 9"/>
          <p:cNvSpPr>
            <a:spLocks noChangeArrowheads="1"/>
          </p:cNvSpPr>
          <p:nvPr/>
        </p:nvSpPr>
        <p:spPr bwMode="auto">
          <a:xfrm>
            <a:off x="323850" y="2663825"/>
            <a:ext cx="5546725" cy="457200"/>
          </a:xfrm>
          <a:prstGeom prst="rect">
            <a:avLst/>
          </a:prstGeom>
          <a:noFill/>
          <a:ln w="12700" cap="sq">
            <a:noFill/>
            <a:miter lim="800000"/>
            <a:headEnd type="none" w="sm" len="sm"/>
            <a:tailEnd type="none" w="sm" len="sm"/>
          </a:ln>
          <a:effectLst/>
        </p:spPr>
        <p:txBody>
          <a:bodyPr wrap="none" anchor="ctr">
            <a:spAutoFit/>
          </a:bodyPr>
          <a:lstStyle/>
          <a:p>
            <a:pPr algn="justLow" eaLnBrk="0" hangingPunct="0">
              <a:tabLst>
                <a:tab pos="-914400" algn="l"/>
                <a:tab pos="-457200" algn="l"/>
                <a:tab pos="457200" algn="l"/>
                <a:tab pos="704850" algn="l"/>
                <a:tab pos="914400" algn="l"/>
                <a:tab pos="1173163" algn="l"/>
                <a:tab pos="1371600" algn="l"/>
              </a:tabLst>
            </a:pPr>
            <a:r>
              <a:rPr kumimoji="1" lang="fr-CA" b="1">
                <a:solidFill>
                  <a:srgbClr val="FF0000"/>
                </a:solidFill>
              </a:rPr>
              <a:t>On multiplie cette équation par [M]-1.</a:t>
            </a:r>
          </a:p>
        </p:txBody>
      </p:sp>
      <p:sp>
        <p:nvSpPr>
          <p:cNvPr id="772106" name="Rectangle 10"/>
          <p:cNvSpPr>
            <a:spLocks noChangeArrowheads="1"/>
          </p:cNvSpPr>
          <p:nvPr/>
        </p:nvSpPr>
        <p:spPr bwMode="auto">
          <a:xfrm>
            <a:off x="0" y="3314700"/>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graphicFrame>
        <p:nvGraphicFramePr>
          <p:cNvPr id="772107" name="Object 11"/>
          <p:cNvGraphicFramePr>
            <a:graphicFrameLocks noChangeAspect="1"/>
          </p:cNvGraphicFramePr>
          <p:nvPr/>
        </p:nvGraphicFramePr>
        <p:xfrm>
          <a:off x="827088" y="3213100"/>
          <a:ext cx="5329237" cy="412750"/>
        </p:xfrm>
        <a:graphic>
          <a:graphicData uri="http://schemas.openxmlformats.org/presentationml/2006/ole">
            <p:oleObj spid="_x0000_s783363" name="Equation" r:id="rId4" imgW="2946400" imgH="228600" progId="Equation.3">
              <p:embed/>
            </p:oleObj>
          </a:graphicData>
        </a:graphic>
      </p:graphicFrame>
      <p:sp>
        <p:nvSpPr>
          <p:cNvPr id="772108" name="Rectangle 12"/>
          <p:cNvSpPr>
            <a:spLocks noChangeArrowheads="1"/>
          </p:cNvSpPr>
          <p:nvPr/>
        </p:nvSpPr>
        <p:spPr bwMode="auto">
          <a:xfrm>
            <a:off x="0" y="3543300"/>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2109" name="Rectangle 13"/>
          <p:cNvSpPr>
            <a:spLocks noChangeArrowheads="1"/>
          </p:cNvSpPr>
          <p:nvPr/>
        </p:nvSpPr>
        <p:spPr bwMode="auto">
          <a:xfrm>
            <a:off x="468313" y="3789363"/>
            <a:ext cx="4384675" cy="457200"/>
          </a:xfrm>
          <a:prstGeom prst="rect">
            <a:avLst/>
          </a:prstGeom>
          <a:noFill/>
          <a:ln w="12700" cap="sq">
            <a:noFill/>
            <a:miter lim="800000"/>
            <a:headEnd type="none" w="sm" len="sm"/>
            <a:tailEnd type="none" w="sm" len="sm"/>
          </a:ln>
          <a:effectLst/>
        </p:spPr>
        <p:txBody>
          <a:bodyPr wrap="none" anchor="ctr">
            <a:spAutoFit/>
          </a:bodyPr>
          <a:lstStyle/>
          <a:p>
            <a:pPr algn="justLow" eaLnBrk="0" hangingPunct="0">
              <a:tabLst>
                <a:tab pos="-914400" algn="l"/>
                <a:tab pos="-457200" algn="l"/>
                <a:tab pos="457200" algn="l"/>
                <a:tab pos="704850" algn="l"/>
                <a:tab pos="914400" algn="l"/>
                <a:tab pos="1173163" algn="l"/>
                <a:tab pos="1371600" algn="l"/>
              </a:tabLst>
            </a:pPr>
            <a:r>
              <a:rPr kumimoji="1" lang="fr-CA" b="1">
                <a:solidFill>
                  <a:srgbClr val="FF0000"/>
                </a:solidFill>
              </a:rPr>
              <a:t>On rajoute l'équation triviale:</a:t>
            </a:r>
          </a:p>
        </p:txBody>
      </p:sp>
      <p:sp>
        <p:nvSpPr>
          <p:cNvPr id="772110" name="Rectangle 14"/>
          <p:cNvSpPr>
            <a:spLocks noChangeArrowheads="1"/>
          </p:cNvSpPr>
          <p:nvPr/>
        </p:nvSpPr>
        <p:spPr bwMode="auto">
          <a:xfrm>
            <a:off x="0" y="3328988"/>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graphicFrame>
        <p:nvGraphicFramePr>
          <p:cNvPr id="772111" name="Object 15"/>
          <p:cNvGraphicFramePr>
            <a:graphicFrameLocks noChangeAspect="1"/>
          </p:cNvGraphicFramePr>
          <p:nvPr/>
        </p:nvGraphicFramePr>
        <p:xfrm>
          <a:off x="900113" y="4292600"/>
          <a:ext cx="6337300" cy="441325"/>
        </p:xfrm>
        <a:graphic>
          <a:graphicData uri="http://schemas.openxmlformats.org/presentationml/2006/ole">
            <p:oleObj spid="_x0000_s783364" name="Equation" r:id="rId5" imgW="2870200" imgH="203200" progId="Equation.3">
              <p:embed/>
            </p:oleObj>
          </a:graphicData>
        </a:graphic>
      </p:graphicFrame>
      <p:sp>
        <p:nvSpPr>
          <p:cNvPr id="772112" name="Rectangle 16"/>
          <p:cNvSpPr>
            <a:spLocks noChangeArrowheads="1"/>
          </p:cNvSpPr>
          <p:nvPr/>
        </p:nvSpPr>
        <p:spPr bwMode="auto">
          <a:xfrm>
            <a:off x="0" y="3529013"/>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2113" name="Rectangle 17"/>
          <p:cNvSpPr>
            <a:spLocks noChangeArrowheads="1"/>
          </p:cNvSpPr>
          <p:nvPr/>
        </p:nvSpPr>
        <p:spPr bwMode="auto">
          <a:xfrm>
            <a:off x="468313" y="5229225"/>
            <a:ext cx="4465637" cy="457200"/>
          </a:xfrm>
          <a:prstGeom prst="rect">
            <a:avLst/>
          </a:prstGeom>
          <a:noFill/>
          <a:ln w="12700" cap="sq">
            <a:noFill/>
            <a:miter lim="800000"/>
            <a:headEnd type="none" w="sm" len="sm"/>
            <a:tailEnd type="none" w="sm" len="sm"/>
          </a:ln>
          <a:effectLst/>
        </p:spPr>
        <p:txBody>
          <a:bodyPr wrap="none" anchor="ctr">
            <a:spAutoFit/>
          </a:bodyPr>
          <a:lstStyle/>
          <a:p>
            <a:pPr algn="l" eaLnBrk="0" hangingPunct="0"/>
            <a:r>
              <a:rPr kumimoji="1" lang="fr-CA" b="1">
                <a:solidFill>
                  <a:schemeClr val="folHlink"/>
                </a:solidFill>
              </a:rPr>
              <a:t>et on pose la transformation:</a:t>
            </a:r>
            <a:r>
              <a:rPr kumimoji="1" lang="fr-FR" b="1">
                <a:solidFill>
                  <a:schemeClr val="folHlink"/>
                </a:solidFill>
              </a:rPr>
              <a:t> </a:t>
            </a:r>
          </a:p>
        </p:txBody>
      </p:sp>
      <p:sp>
        <p:nvSpPr>
          <p:cNvPr id="772114" name="Rectangle 18"/>
          <p:cNvSpPr>
            <a:spLocks noChangeArrowheads="1"/>
          </p:cNvSpPr>
          <p:nvPr/>
        </p:nvSpPr>
        <p:spPr bwMode="auto">
          <a:xfrm>
            <a:off x="0" y="2933700"/>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graphicFrame>
        <p:nvGraphicFramePr>
          <p:cNvPr id="772115" name="Object 19"/>
          <p:cNvGraphicFramePr>
            <a:graphicFrameLocks noChangeAspect="1"/>
          </p:cNvGraphicFramePr>
          <p:nvPr/>
        </p:nvGraphicFramePr>
        <p:xfrm>
          <a:off x="5003800" y="4724400"/>
          <a:ext cx="1512888" cy="1557338"/>
        </p:xfrm>
        <a:graphic>
          <a:graphicData uri="http://schemas.openxmlformats.org/presentationml/2006/ole">
            <p:oleObj spid="_x0000_s783365" name="Equation" r:id="rId6" imgW="965200" imgH="990600" progId="Equation.3">
              <p:embed/>
            </p:oleObj>
          </a:graphicData>
        </a:graphic>
      </p:graphicFrame>
      <p:sp>
        <p:nvSpPr>
          <p:cNvPr id="772116" name="Line 20"/>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72117" name="Rectangle 21"/>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22595" name="Text Box 3"/>
          <p:cNvSpPr txBox="1">
            <a:spLocks noChangeArrowheads="1"/>
          </p:cNvSpPr>
          <p:nvPr/>
        </p:nvSpPr>
        <p:spPr bwMode="auto">
          <a:xfrm>
            <a:off x="179388" y="0"/>
            <a:ext cx="8675687" cy="5508625"/>
          </a:xfrm>
          <a:prstGeom prst="rect">
            <a:avLst/>
          </a:prstGeom>
          <a:noFill/>
          <a:ln w="12700" cap="sq">
            <a:noFill/>
            <a:miter lim="800000"/>
            <a:headEnd type="none" w="sm" len="sm"/>
            <a:tailEnd type="none" w="sm" len="sm"/>
          </a:ln>
          <a:effectLst/>
        </p:spPr>
        <p:txBody>
          <a:bodyPr>
            <a:spAutoFit/>
          </a:bodyPr>
          <a:lstStyle/>
          <a:p>
            <a:pPr marL="609600" indent="-609600"/>
            <a:r>
              <a:rPr lang="fr-CA" b="1">
                <a:solidFill>
                  <a:schemeClr val="accent2"/>
                </a:solidFill>
              </a:rPr>
              <a:t>CONTENU DU COURS</a:t>
            </a:r>
          </a:p>
          <a:p>
            <a:pPr marL="609600" indent="-609600"/>
            <a:endParaRPr lang="fr-CA" sz="2000">
              <a:solidFill>
                <a:schemeClr val="accent2"/>
              </a:solidFill>
            </a:endParaRPr>
          </a:p>
          <a:p>
            <a:pPr marL="609600" indent="-609600" algn="just"/>
            <a:r>
              <a:rPr lang="fr-CA" b="1">
                <a:solidFill>
                  <a:srgbClr val="FF0000"/>
                </a:solidFill>
              </a:rPr>
              <a:t>Ch. 1:</a:t>
            </a:r>
            <a:r>
              <a:rPr lang="fr-FR" altLang="zh-CN">
                <a:ea typeface="宋体" pitchFamily="2" charset="-122"/>
              </a:rPr>
              <a:t>Introduction à la dynamique des rotors : Historique, modèles de rotors, caractéristiques des éléments de rotor, Systèmes de coordonnées.</a:t>
            </a:r>
            <a:r>
              <a:rPr lang="fr-FR"/>
              <a:t>. </a:t>
            </a:r>
            <a:r>
              <a:rPr lang="fr-FR" b="1"/>
              <a:t>(3 Semaines)</a:t>
            </a:r>
            <a:r>
              <a:rPr lang="fr-CA"/>
              <a:t> </a:t>
            </a:r>
          </a:p>
          <a:p>
            <a:pPr marL="609600" indent="-609600" algn="just"/>
            <a:r>
              <a:rPr lang="fr-CA" b="1">
                <a:solidFill>
                  <a:srgbClr val="FF0000"/>
                </a:solidFill>
              </a:rPr>
              <a:t>Ch. 2: </a:t>
            </a:r>
            <a:r>
              <a:rPr lang="fr-FR" altLang="zh-CN">
                <a:ea typeface="宋体" pitchFamily="2" charset="-122"/>
              </a:rPr>
              <a:t>Modèle simple de rotors : </a:t>
            </a:r>
          </a:p>
          <a:p>
            <a:pPr marL="609600" indent="-609600" algn="just"/>
            <a:r>
              <a:rPr lang="fr-FR" altLang="zh-CN">
                <a:ea typeface="宋体" pitchFamily="2" charset="-122"/>
              </a:rPr>
              <a:t>        Diagramme de Campbell, Vitesses critiques, Précessions directe et inverse, Rotor symétrique et asymétrique, instabilité, rotors amortis        </a:t>
            </a:r>
            <a:r>
              <a:rPr lang="fr-FR" b="1"/>
              <a:t>(3 Semaines)</a:t>
            </a:r>
            <a:r>
              <a:rPr lang="fr-CA"/>
              <a:t> </a:t>
            </a:r>
            <a:endParaRPr lang="fr-FR"/>
          </a:p>
          <a:p>
            <a:pPr marL="609600" indent="-609600" algn="just"/>
            <a:r>
              <a:rPr lang="fr-CA" b="1">
                <a:solidFill>
                  <a:srgbClr val="FF0000"/>
                </a:solidFill>
              </a:rPr>
              <a:t>Ch. 3: </a:t>
            </a:r>
            <a:r>
              <a:rPr lang="fr-FR" altLang="zh-CN">
                <a:ea typeface="宋体" pitchFamily="2" charset="-122"/>
              </a:rPr>
              <a:t>Modélisation des rotors par éléments finis</a:t>
            </a:r>
            <a:r>
              <a:rPr lang="fr-FR"/>
              <a:t>.  </a:t>
            </a:r>
          </a:p>
          <a:p>
            <a:pPr marL="609600" indent="-609600" algn="just"/>
            <a:r>
              <a:rPr lang="fr-FR"/>
              <a:t>          </a:t>
            </a:r>
            <a:r>
              <a:rPr lang="fr-FR" b="1"/>
              <a:t>(3 Semaines)</a:t>
            </a:r>
            <a:r>
              <a:rPr lang="fr-CA"/>
              <a:t> </a:t>
            </a:r>
          </a:p>
          <a:p>
            <a:pPr marL="609600" indent="-609600" algn="just"/>
            <a:r>
              <a:rPr lang="fr-CA" b="1">
                <a:solidFill>
                  <a:srgbClr val="FF0000"/>
                </a:solidFill>
              </a:rPr>
              <a:t>Ch.4:</a:t>
            </a:r>
            <a:r>
              <a:rPr lang="fr-CA"/>
              <a:t> </a:t>
            </a:r>
            <a:r>
              <a:rPr lang="fr-FR" altLang="zh-CN">
                <a:ea typeface="宋体" pitchFamily="2" charset="-122"/>
              </a:rPr>
              <a:t>Vibrations de torsion des rotors</a:t>
            </a:r>
            <a:r>
              <a:rPr lang="fr-CA"/>
              <a:t> </a:t>
            </a:r>
            <a:r>
              <a:rPr lang="fr-CA" b="1"/>
              <a:t>(</a:t>
            </a:r>
            <a:r>
              <a:rPr lang="fr-FR" b="1"/>
              <a:t>3 Semaines)</a:t>
            </a:r>
            <a:r>
              <a:rPr lang="fr-CA"/>
              <a:t> </a:t>
            </a:r>
            <a:endParaRPr lang="fr-CA" b="1">
              <a:solidFill>
                <a:srgbClr val="FF0000"/>
              </a:solidFill>
            </a:endParaRPr>
          </a:p>
          <a:p>
            <a:pPr marL="609600" indent="-609600" algn="just"/>
            <a:r>
              <a:rPr lang="fr-CA" b="1">
                <a:solidFill>
                  <a:srgbClr val="FF0000"/>
                </a:solidFill>
              </a:rPr>
              <a:t>Ch.5: </a:t>
            </a:r>
            <a:r>
              <a:rPr lang="fr-FR" altLang="zh-CN">
                <a:ea typeface="宋体" pitchFamily="2" charset="-122"/>
              </a:rPr>
              <a:t>Influence des paliers sur les vibrations des rotors</a:t>
            </a:r>
            <a:r>
              <a:rPr lang="fr-FR"/>
              <a:t>  </a:t>
            </a:r>
          </a:p>
          <a:p>
            <a:pPr marL="609600" indent="-609600" algn="just"/>
            <a:r>
              <a:rPr lang="fr-FR"/>
              <a:t>          </a:t>
            </a:r>
            <a:r>
              <a:rPr lang="fr-FR" b="1"/>
              <a:t>(3 Semaines)</a:t>
            </a:r>
            <a:r>
              <a:rPr lang="fr-CA" b="1"/>
              <a:t> </a:t>
            </a:r>
          </a:p>
          <a:p>
            <a:pPr marL="609600" indent="-609600" algn="just"/>
            <a:r>
              <a:rPr lang="fr-CA" b="1">
                <a:solidFill>
                  <a:srgbClr val="FF0000"/>
                </a:solidFill>
              </a:rPr>
              <a:t>Ch.6: </a:t>
            </a:r>
            <a:r>
              <a:rPr lang="fr-FR" altLang="zh-CN">
                <a:ea typeface="宋体" pitchFamily="2" charset="-122"/>
              </a:rPr>
              <a:t>Équilibrage des rotors </a:t>
            </a:r>
            <a:r>
              <a:rPr lang="fr-FR"/>
              <a:t>(3 Semaines)</a:t>
            </a:r>
            <a:r>
              <a:rPr lang="fr-FR" altLang="zh-CN">
                <a:ea typeface="宋体" pitchFamily="2" charset="-122"/>
              </a:rPr>
              <a:t> </a:t>
            </a:r>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22595">
                                            <p:txEl>
                                              <p:pRg st="7" end="7"/>
                                            </p:txEl>
                                          </p:spTgt>
                                        </p:tgtEl>
                                        <p:attrNameLst>
                                          <p:attrName>style.visibility</p:attrName>
                                        </p:attrNameLst>
                                      </p:cBhvr>
                                      <p:to>
                                        <p:strVal val="visible"/>
                                      </p:to>
                                    </p:set>
                                    <p:animEffect transition="in" filter="checkerboard(across)">
                                      <p:cBhvr>
                                        <p:cTn id="7" dur="500"/>
                                        <p:tgtEl>
                                          <p:spTgt spid="622595">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22595">
                                            <p:txEl>
                                              <p:pRg st="8" end="8"/>
                                            </p:txEl>
                                          </p:spTgt>
                                        </p:tgtEl>
                                        <p:attrNameLst>
                                          <p:attrName>style.visibility</p:attrName>
                                        </p:attrNameLst>
                                      </p:cBhvr>
                                      <p:to>
                                        <p:strVal val="visible"/>
                                      </p:to>
                                    </p:set>
                                    <p:animEffect transition="in" filter="checkerboard(across)">
                                      <p:cBhvr>
                                        <p:cTn id="12" dur="500"/>
                                        <p:tgtEl>
                                          <p:spTgt spid="622595">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22595">
                                            <p:txEl>
                                              <p:pRg st="9" end="9"/>
                                            </p:txEl>
                                          </p:spTgt>
                                        </p:tgtEl>
                                        <p:attrNameLst>
                                          <p:attrName>style.visibility</p:attrName>
                                        </p:attrNameLst>
                                      </p:cBhvr>
                                      <p:to>
                                        <p:strVal val="visible"/>
                                      </p:to>
                                    </p:set>
                                    <p:animEffect transition="in" filter="checkerboard(across)">
                                      <p:cBhvr>
                                        <p:cTn id="17" dur="500"/>
                                        <p:tgtEl>
                                          <p:spTgt spid="622595">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22595">
                                            <p:txEl>
                                              <p:pRg st="10" end="10"/>
                                            </p:txEl>
                                          </p:spTgt>
                                        </p:tgtEl>
                                        <p:attrNameLst>
                                          <p:attrName>style.visibility</p:attrName>
                                        </p:attrNameLst>
                                      </p:cBhvr>
                                      <p:to>
                                        <p:strVal val="visible"/>
                                      </p:to>
                                    </p:set>
                                    <p:animEffect transition="in" filter="checkerboard(across)">
                                      <p:cBhvr>
                                        <p:cTn id="22" dur="500"/>
                                        <p:tgtEl>
                                          <p:spTgt spid="6225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4387" name="Picture 3"/>
          <p:cNvPicPr>
            <a:picLocks noChangeAspect="1" noChangeArrowheads="1"/>
          </p:cNvPicPr>
          <p:nvPr/>
        </p:nvPicPr>
        <p:blipFill>
          <a:blip r:embed="rId2" cstate="print"/>
          <a:srcRect/>
          <a:stretch>
            <a:fillRect/>
          </a:stretch>
        </p:blipFill>
        <p:spPr bwMode="auto">
          <a:xfrm>
            <a:off x="549275" y="1082675"/>
            <a:ext cx="8045450" cy="4692650"/>
          </a:xfrm>
          <a:prstGeom prst="rect">
            <a:avLst/>
          </a:prstGeom>
          <a:noFill/>
          <a:ln w="9525">
            <a:noFill/>
            <a:miter lim="800000"/>
            <a:headEnd/>
            <a:tailEnd/>
          </a:ln>
        </p:spPr>
      </p:pic>
      <p:sp>
        <p:nvSpPr>
          <p:cNvPr id="773123" name="Rectangle 3"/>
          <p:cNvSpPr>
            <a:spLocks noChangeArrowheads="1"/>
          </p:cNvSpPr>
          <p:nvPr/>
        </p:nvSpPr>
        <p:spPr bwMode="auto">
          <a:xfrm>
            <a:off x="0" y="2449513"/>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3125" name="Rectangle 5"/>
          <p:cNvSpPr>
            <a:spLocks noGrp="1" noChangeArrowheads="1"/>
          </p:cNvSpPr>
          <p:nvPr>
            <p:ph type="title"/>
          </p:nvPr>
        </p:nvSpPr>
        <p:spPr>
          <a:xfrm>
            <a:off x="2124075" y="549275"/>
            <a:ext cx="4941888" cy="358775"/>
          </a:xfrm>
          <a:solidFill>
            <a:schemeClr val="accent2"/>
          </a:solidFill>
          <a:ln w="38100">
            <a:solidFill>
              <a:schemeClr val="folHlink"/>
            </a:solidFill>
          </a:ln>
        </p:spPr>
        <p:txBody>
          <a:bodyPr lIns="92075" tIns="46038" rIns="92075" bIns="46038"/>
          <a:lstStyle/>
          <a:p>
            <a:r>
              <a:rPr lang="fr-FR" sz="2400" b="1">
                <a:solidFill>
                  <a:srgbClr val="FFFF00"/>
                </a:solidFill>
              </a:rPr>
              <a:t>Formulation d'états</a:t>
            </a:r>
          </a:p>
        </p:txBody>
      </p:sp>
      <p:sp>
        <p:nvSpPr>
          <p:cNvPr id="773126" name="Text Box 6"/>
          <p:cNvSpPr txBox="1">
            <a:spLocks noChangeArrowheads="1"/>
          </p:cNvSpPr>
          <p:nvPr/>
        </p:nvSpPr>
        <p:spPr bwMode="auto">
          <a:xfrm>
            <a:off x="5724128" y="1772816"/>
            <a:ext cx="3097212" cy="2295525"/>
          </a:xfrm>
          <a:prstGeom prst="rect">
            <a:avLst/>
          </a:prstGeom>
          <a:solidFill>
            <a:srgbClr val="FFFF00"/>
          </a:solidFill>
          <a:ln w="12700" cap="sq">
            <a:solidFill>
              <a:srgbClr val="FF0000"/>
            </a:solidFill>
            <a:miter lim="800000"/>
            <a:headEnd type="none" w="sm" len="sm"/>
            <a:tailEnd type="none" w="sm" len="sm"/>
          </a:ln>
          <a:effectLst/>
        </p:spPr>
        <p:txBody>
          <a:bodyPr>
            <a:spAutoFit/>
          </a:bodyPr>
          <a:lstStyle/>
          <a:p>
            <a:pPr algn="l">
              <a:spcBef>
                <a:spcPct val="50000"/>
              </a:spcBef>
            </a:pPr>
            <a:r>
              <a:rPr lang="fr-FR" dirty="0"/>
              <a:t>La matrice d'état [</a:t>
            </a:r>
            <a:r>
              <a:rPr lang="fr-FR" i="1" dirty="0"/>
              <a:t>A</a:t>
            </a:r>
            <a:r>
              <a:rPr lang="fr-FR" dirty="0"/>
              <a:t>] n'étant pas symétrique, les valeurs propres et les modes sont complexes </a:t>
            </a:r>
          </a:p>
        </p:txBody>
      </p:sp>
      <p:sp>
        <p:nvSpPr>
          <p:cNvPr id="773127" name="Line 7"/>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73128" name="Rectangle 8"/>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7" name="Rectangle 3"/>
          <p:cNvSpPr>
            <a:spLocks noGrp="1" noChangeArrowheads="1"/>
          </p:cNvSpPr>
          <p:nvPr>
            <p:ph type="title"/>
          </p:nvPr>
        </p:nvSpPr>
        <p:spPr>
          <a:xfrm>
            <a:off x="2051050" y="404813"/>
            <a:ext cx="5014913" cy="550862"/>
          </a:xfrm>
          <a:noFill/>
          <a:ln/>
        </p:spPr>
        <p:txBody>
          <a:bodyPr lIns="92075" tIns="46038" rIns="92075" bIns="46038"/>
          <a:lstStyle/>
          <a:p>
            <a:r>
              <a:rPr lang="fr-FR" sz="2400">
                <a:solidFill>
                  <a:schemeClr val="accent2"/>
                </a:solidFill>
              </a:rPr>
              <a:t>Formulation d'états</a:t>
            </a:r>
          </a:p>
        </p:txBody>
      </p:sp>
      <p:sp>
        <p:nvSpPr>
          <p:cNvPr id="774148" name="Text Box 4"/>
          <p:cNvSpPr txBox="1">
            <a:spLocks noChangeArrowheads="1"/>
          </p:cNvSpPr>
          <p:nvPr/>
        </p:nvSpPr>
        <p:spPr bwMode="auto">
          <a:xfrm>
            <a:off x="684213" y="3429000"/>
            <a:ext cx="8459787" cy="82232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fr-FR"/>
              <a:t>Les fréquences naturelles et les taux d'amortissement</a:t>
            </a:r>
            <a:r>
              <a:rPr lang="fr-FR" sz="1800"/>
              <a:t> </a:t>
            </a:r>
            <a:r>
              <a:rPr lang="fr-FR"/>
              <a:t>sont calculés comme suivants:</a:t>
            </a:r>
          </a:p>
        </p:txBody>
      </p:sp>
      <p:sp>
        <p:nvSpPr>
          <p:cNvPr id="774149" name="Rectangle 5"/>
          <p:cNvSpPr>
            <a:spLocks noChangeArrowheads="1"/>
          </p:cNvSpPr>
          <p:nvPr/>
        </p:nvSpPr>
        <p:spPr bwMode="auto">
          <a:xfrm>
            <a:off x="0" y="2895600"/>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graphicFrame>
        <p:nvGraphicFramePr>
          <p:cNvPr id="774150" name="Object 6"/>
          <p:cNvGraphicFramePr>
            <a:graphicFrameLocks noChangeAspect="1"/>
          </p:cNvGraphicFramePr>
          <p:nvPr/>
        </p:nvGraphicFramePr>
        <p:xfrm>
          <a:off x="2339975" y="4365625"/>
          <a:ext cx="4176713" cy="2327275"/>
        </p:xfrm>
        <a:graphic>
          <a:graphicData uri="http://schemas.openxmlformats.org/presentationml/2006/ole">
            <p:oleObj spid="_x0000_s785410" r:id="rId3" imgW="1917700" imgH="1066800" progId="Equation.2">
              <p:embed/>
            </p:oleObj>
          </a:graphicData>
        </a:graphic>
      </p:graphicFrame>
      <p:sp>
        <p:nvSpPr>
          <p:cNvPr id="774151" name="Text Box 7"/>
          <p:cNvSpPr txBox="1">
            <a:spLocks noChangeArrowheads="1"/>
          </p:cNvSpPr>
          <p:nvPr/>
        </p:nvSpPr>
        <p:spPr bwMode="auto">
          <a:xfrm>
            <a:off x="468313" y="981075"/>
            <a:ext cx="7632700" cy="1552575"/>
          </a:xfrm>
          <a:prstGeom prst="rect">
            <a:avLst/>
          </a:prstGeom>
          <a:noFill/>
          <a:ln w="12700" cap="sq">
            <a:noFill/>
            <a:miter lim="800000"/>
            <a:headEnd type="none" w="sm" len="sm"/>
            <a:tailEnd type="none" w="sm" len="sm"/>
          </a:ln>
          <a:effectLst/>
        </p:spPr>
        <p:txBody>
          <a:bodyPr>
            <a:spAutoFit/>
          </a:bodyPr>
          <a:lstStyle/>
          <a:p>
            <a:pPr algn="l">
              <a:spcBef>
                <a:spcPct val="50000"/>
              </a:spcBef>
            </a:pPr>
            <a:r>
              <a:rPr lang="fr-CA"/>
              <a:t>Les </a:t>
            </a:r>
            <a:r>
              <a:rPr lang="fr-CA" u="sng">
                <a:solidFill>
                  <a:schemeClr val="hlink"/>
                </a:solidFill>
              </a:rPr>
              <a:t>(2 </a:t>
            </a:r>
            <a:r>
              <a:rPr lang="fr-CA" i="1" u="sng">
                <a:solidFill>
                  <a:schemeClr val="hlink"/>
                </a:solidFill>
              </a:rPr>
              <a:t>n</a:t>
            </a:r>
            <a:r>
              <a:rPr lang="fr-CA" u="sng">
                <a:solidFill>
                  <a:schemeClr val="hlink"/>
                </a:solidFill>
              </a:rPr>
              <a:t>) racines sont conjuguées complexes</a:t>
            </a:r>
            <a:r>
              <a:rPr lang="fr-CA"/>
              <a:t> et </a:t>
            </a:r>
            <a:r>
              <a:rPr lang="fr-CA" u="sng">
                <a:solidFill>
                  <a:srgbClr val="FF0000"/>
                </a:solidFill>
              </a:rPr>
              <a:t>seules les </a:t>
            </a:r>
            <a:r>
              <a:rPr lang="fr-CA" i="1" u="sng">
                <a:solidFill>
                  <a:srgbClr val="FF0000"/>
                </a:solidFill>
              </a:rPr>
              <a:t>n</a:t>
            </a:r>
            <a:r>
              <a:rPr lang="fr-CA" u="sng">
                <a:solidFill>
                  <a:srgbClr val="FF0000"/>
                </a:solidFill>
              </a:rPr>
              <a:t> valeurs suffisent</a:t>
            </a:r>
            <a:r>
              <a:rPr lang="fr-CA"/>
              <a:t> </a:t>
            </a:r>
            <a:r>
              <a:rPr lang="fr-CA" u="sng">
                <a:solidFill>
                  <a:schemeClr val="folHlink"/>
                </a:solidFill>
              </a:rPr>
              <a:t>pour calculer les fréquences de résonance et le rapport d’amortissement</a:t>
            </a:r>
            <a:r>
              <a:rPr lang="fr-CA"/>
              <a:t>.  Ces racines ont pour forme : </a:t>
            </a:r>
            <a:endParaRPr lang="fr-FR"/>
          </a:p>
        </p:txBody>
      </p:sp>
      <p:sp>
        <p:nvSpPr>
          <p:cNvPr id="774152" name="Rectangle 8"/>
          <p:cNvSpPr>
            <a:spLocks noChangeArrowheads="1"/>
          </p:cNvSpPr>
          <p:nvPr/>
        </p:nvSpPr>
        <p:spPr bwMode="auto">
          <a:xfrm>
            <a:off x="0" y="3281363"/>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graphicFrame>
        <p:nvGraphicFramePr>
          <p:cNvPr id="774153" name="Object 9"/>
          <p:cNvGraphicFramePr>
            <a:graphicFrameLocks noChangeAspect="1"/>
          </p:cNvGraphicFramePr>
          <p:nvPr/>
        </p:nvGraphicFramePr>
        <p:xfrm>
          <a:off x="2339975" y="2565400"/>
          <a:ext cx="4032250" cy="744538"/>
        </p:xfrm>
        <a:graphic>
          <a:graphicData uri="http://schemas.openxmlformats.org/presentationml/2006/ole">
            <p:oleObj spid="_x0000_s785411" r:id="rId4" imgW="1600200" imgH="292100" progId="Equation.2">
              <p:embed/>
            </p:oleObj>
          </a:graphicData>
        </a:graphic>
      </p:graphicFrame>
      <p:sp>
        <p:nvSpPr>
          <p:cNvPr id="774154" name="Line 10"/>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74155" name="Rectangle 11"/>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9" name="Rectangle 5"/>
          <p:cNvSpPr>
            <a:spLocks noChangeArrowheads="1"/>
          </p:cNvSpPr>
          <p:nvPr/>
        </p:nvSpPr>
        <p:spPr bwMode="auto">
          <a:xfrm>
            <a:off x="0" y="2895600"/>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4152" name="Rectangle 8"/>
          <p:cNvSpPr>
            <a:spLocks noChangeArrowheads="1"/>
          </p:cNvSpPr>
          <p:nvPr/>
        </p:nvSpPr>
        <p:spPr bwMode="auto">
          <a:xfrm>
            <a:off x="0" y="3281363"/>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4154" name="Line 10"/>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74155" name="Rectangle 11"/>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pic>
        <p:nvPicPr>
          <p:cNvPr id="786436" name="Picture 4"/>
          <p:cNvPicPr>
            <a:picLocks noChangeAspect="1" noChangeArrowheads="1"/>
          </p:cNvPicPr>
          <p:nvPr/>
        </p:nvPicPr>
        <p:blipFill>
          <a:blip r:embed="rId2" cstate="print"/>
          <a:srcRect/>
          <a:stretch>
            <a:fillRect/>
          </a:stretch>
        </p:blipFill>
        <p:spPr bwMode="auto">
          <a:xfrm>
            <a:off x="1095375" y="1616075"/>
            <a:ext cx="6953250" cy="3625850"/>
          </a:xfrm>
          <a:prstGeom prst="rect">
            <a:avLst/>
          </a:prstGeom>
          <a:noFill/>
          <a:ln w="9525">
            <a:noFill/>
            <a:miter lim="800000"/>
            <a:headEnd/>
            <a:tailEnd/>
          </a:ln>
        </p:spPr>
      </p:pic>
      <p:pic>
        <p:nvPicPr>
          <p:cNvPr id="786437" name="Picture 5"/>
          <p:cNvPicPr>
            <a:picLocks noChangeAspect="1" noChangeArrowheads="1"/>
          </p:cNvPicPr>
          <p:nvPr/>
        </p:nvPicPr>
        <p:blipFill>
          <a:blip r:embed="rId3" cstate="print"/>
          <a:srcRect/>
          <a:stretch>
            <a:fillRect/>
          </a:stretch>
        </p:blipFill>
        <p:spPr bwMode="auto">
          <a:xfrm>
            <a:off x="1187625" y="692696"/>
            <a:ext cx="5616624" cy="6881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9" name="Rectangle 5"/>
          <p:cNvSpPr>
            <a:spLocks noChangeArrowheads="1"/>
          </p:cNvSpPr>
          <p:nvPr/>
        </p:nvSpPr>
        <p:spPr bwMode="auto">
          <a:xfrm>
            <a:off x="0" y="2895600"/>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4152" name="Rectangle 8"/>
          <p:cNvSpPr>
            <a:spLocks noChangeArrowheads="1"/>
          </p:cNvSpPr>
          <p:nvPr/>
        </p:nvSpPr>
        <p:spPr bwMode="auto">
          <a:xfrm>
            <a:off x="0" y="3281363"/>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4154" name="Line 10"/>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74155" name="Rectangle 11"/>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pic>
        <p:nvPicPr>
          <p:cNvPr id="787458" name="Picture 2"/>
          <p:cNvPicPr>
            <a:picLocks noChangeAspect="1" noChangeArrowheads="1"/>
          </p:cNvPicPr>
          <p:nvPr/>
        </p:nvPicPr>
        <p:blipFill>
          <a:blip r:embed="rId2" cstate="print"/>
          <a:srcRect/>
          <a:stretch>
            <a:fillRect/>
          </a:stretch>
        </p:blipFill>
        <p:spPr bwMode="auto">
          <a:xfrm>
            <a:off x="1143000" y="962025"/>
            <a:ext cx="6858000"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9" name="Rectangle 5"/>
          <p:cNvSpPr>
            <a:spLocks noChangeArrowheads="1"/>
          </p:cNvSpPr>
          <p:nvPr/>
        </p:nvSpPr>
        <p:spPr bwMode="auto">
          <a:xfrm>
            <a:off x="0" y="2895600"/>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4152" name="Rectangle 8"/>
          <p:cNvSpPr>
            <a:spLocks noChangeArrowheads="1"/>
          </p:cNvSpPr>
          <p:nvPr/>
        </p:nvSpPr>
        <p:spPr bwMode="auto">
          <a:xfrm>
            <a:off x="0" y="3281363"/>
            <a:ext cx="9144000" cy="0"/>
          </a:xfrm>
          <a:prstGeom prst="rect">
            <a:avLst/>
          </a:prstGeom>
          <a:noFill/>
          <a:ln w="12700" cap="sq">
            <a:noFill/>
            <a:miter lim="800000"/>
            <a:headEnd type="none" w="sm" len="sm"/>
            <a:tailEnd type="none" w="sm" len="sm"/>
          </a:ln>
          <a:effectLst/>
        </p:spPr>
        <p:txBody>
          <a:bodyPr wrap="none" anchor="ctr">
            <a:spAutoFit/>
          </a:bodyPr>
          <a:lstStyle/>
          <a:p>
            <a:endParaRPr lang="fr-FR"/>
          </a:p>
        </p:txBody>
      </p:sp>
      <p:sp>
        <p:nvSpPr>
          <p:cNvPr id="774154" name="Line 10"/>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774155" name="Rectangle 11"/>
          <p:cNvSpPr>
            <a:spLocks noChangeArrowheads="1"/>
          </p:cNvSpPr>
          <p:nvPr/>
        </p:nvSpPr>
        <p:spPr bwMode="auto">
          <a:xfrm>
            <a:off x="2195513" y="0"/>
            <a:ext cx="401637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2: </a:t>
            </a:r>
            <a:r>
              <a:rPr lang="fr-FR" altLang="zh-CN" sz="2000" b="1">
                <a:ea typeface="宋体" pitchFamily="2" charset="-122"/>
              </a:rPr>
              <a:t>Modèle simple de rotors  </a:t>
            </a:r>
            <a:endParaRPr lang="fr-FR" sz="2000" b="1">
              <a:ea typeface="宋体" pitchFamily="2" charset="-122"/>
            </a:endParaRPr>
          </a:p>
        </p:txBody>
      </p:sp>
      <p:pic>
        <p:nvPicPr>
          <p:cNvPr id="788482" name="Picture 2"/>
          <p:cNvPicPr>
            <a:picLocks noChangeAspect="1" noChangeArrowheads="1"/>
          </p:cNvPicPr>
          <p:nvPr/>
        </p:nvPicPr>
        <p:blipFill>
          <a:blip r:embed="rId2" cstate="print"/>
          <a:srcRect/>
          <a:stretch>
            <a:fillRect/>
          </a:stretch>
        </p:blipFill>
        <p:spPr bwMode="auto">
          <a:xfrm>
            <a:off x="611560" y="899826"/>
            <a:ext cx="7430715" cy="4745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575492" name="Rectangle 4"/>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rgbClr val="3366FF"/>
                </a:solidFill>
              </a:rPr>
              <a:t>Ch. 1:</a:t>
            </a:r>
            <a:r>
              <a:rPr lang="fr-FR" altLang="zh-CN" sz="2000" b="1">
                <a:solidFill>
                  <a:srgbClr val="3366FF"/>
                </a:solidFill>
                <a:ea typeface="宋体" pitchFamily="2" charset="-122"/>
              </a:rPr>
              <a:t>Introduction à la dynamique des rotors</a:t>
            </a:r>
            <a:endParaRPr lang="fr-FR" sz="2000" b="1">
              <a:solidFill>
                <a:srgbClr val="3366FF"/>
              </a:solidFill>
            </a:endParaRPr>
          </a:p>
        </p:txBody>
      </p:sp>
      <p:sp>
        <p:nvSpPr>
          <p:cNvPr id="575493" name="Line 5"/>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575494" name="Text Box 6"/>
          <p:cNvSpPr txBox="1">
            <a:spLocks noChangeArrowheads="1"/>
          </p:cNvSpPr>
          <p:nvPr/>
        </p:nvSpPr>
        <p:spPr bwMode="auto">
          <a:xfrm>
            <a:off x="250825" y="692150"/>
            <a:ext cx="8569325" cy="5568950"/>
          </a:xfrm>
          <a:prstGeom prst="rect">
            <a:avLst/>
          </a:prstGeom>
          <a:noFill/>
          <a:ln w="9525" algn="ctr">
            <a:noFill/>
            <a:miter lim="800000"/>
            <a:headEnd/>
            <a:tailEnd/>
          </a:ln>
          <a:effectLst/>
        </p:spPr>
        <p:txBody>
          <a:bodyPr>
            <a:spAutoFit/>
          </a:bodyPr>
          <a:lstStyle/>
          <a:p>
            <a:pPr algn="just">
              <a:buClr>
                <a:srgbClr val="FF3300"/>
              </a:buClr>
              <a:buFont typeface="Wingdings" pitchFamily="2" charset="2"/>
              <a:buChar char="§"/>
            </a:pPr>
            <a:r>
              <a:rPr lang="fr-FR" dirty="0">
                <a:solidFill>
                  <a:schemeClr val="hlink"/>
                </a:solidFill>
              </a:rPr>
              <a:t>Les machines tournantes sont présentes dans de nombreux secteurs d’activité. Elles sont très diverses : </a:t>
            </a:r>
            <a:r>
              <a:rPr lang="fr-FR" u="sng" dirty="0">
                <a:solidFill>
                  <a:srgbClr val="FF3300"/>
                </a:solidFill>
              </a:rPr>
              <a:t>compresseurs, turbines, moteurs d’avion, </a:t>
            </a:r>
            <a:r>
              <a:rPr lang="fr-FR" u="sng" dirty="0" err="1">
                <a:solidFill>
                  <a:srgbClr val="FF3300"/>
                </a:solidFill>
              </a:rPr>
              <a:t>pompes,alternateurs</a:t>
            </a:r>
            <a:r>
              <a:rPr lang="fr-FR" dirty="0">
                <a:solidFill>
                  <a:schemeClr val="hlink"/>
                </a:solidFill>
              </a:rPr>
              <a:t>... </a:t>
            </a:r>
          </a:p>
          <a:p>
            <a:pPr algn="l">
              <a:buClr>
                <a:srgbClr val="FF3300"/>
              </a:buClr>
              <a:buFont typeface="Wingdings" pitchFamily="2" charset="2"/>
              <a:buChar char="§"/>
            </a:pPr>
            <a:endParaRPr lang="fr-FR" dirty="0">
              <a:solidFill>
                <a:schemeClr val="hlink"/>
              </a:solidFill>
            </a:endParaRPr>
          </a:p>
          <a:p>
            <a:pPr algn="l">
              <a:buClr>
                <a:srgbClr val="FF3300"/>
              </a:buClr>
              <a:buFont typeface="Wingdings" pitchFamily="2" charset="2"/>
              <a:buChar char="§"/>
            </a:pPr>
            <a:r>
              <a:rPr lang="fr-FR" dirty="0">
                <a:solidFill>
                  <a:schemeClr val="folHlink"/>
                </a:solidFill>
              </a:rPr>
              <a:t>Elles doivent, dans un souci de qualité, d’efficacité et de </a:t>
            </a:r>
            <a:r>
              <a:rPr lang="fr-FR" dirty="0" err="1">
                <a:solidFill>
                  <a:schemeClr val="folHlink"/>
                </a:solidFill>
              </a:rPr>
              <a:t>sûreté,être</a:t>
            </a:r>
            <a:r>
              <a:rPr lang="fr-FR" dirty="0">
                <a:solidFill>
                  <a:schemeClr val="folHlink"/>
                </a:solidFill>
              </a:rPr>
              <a:t> étudiées avec soin au niveau du projet.</a:t>
            </a:r>
          </a:p>
          <a:p>
            <a:pPr algn="l">
              <a:buClr>
                <a:srgbClr val="FF3300"/>
              </a:buClr>
              <a:buFont typeface="Wingdings" pitchFamily="2" charset="2"/>
              <a:buChar char="§"/>
            </a:pPr>
            <a:endParaRPr lang="fr-FR" dirty="0">
              <a:solidFill>
                <a:schemeClr val="folHlink"/>
              </a:solidFill>
            </a:endParaRPr>
          </a:p>
          <a:p>
            <a:pPr algn="just">
              <a:buClr>
                <a:srgbClr val="FF3300"/>
              </a:buClr>
              <a:buFont typeface="Wingdings" pitchFamily="2" charset="2"/>
              <a:buChar char="§"/>
            </a:pPr>
            <a:r>
              <a:rPr lang="fr-FR" dirty="0" smtClean="0">
                <a:solidFill>
                  <a:schemeClr val="accent2"/>
                </a:solidFill>
              </a:rPr>
              <a:t>Dans une première étape, </a:t>
            </a:r>
            <a:r>
              <a:rPr lang="fr-FR" dirty="0">
                <a:solidFill>
                  <a:schemeClr val="accent2"/>
                </a:solidFill>
              </a:rPr>
              <a:t>les rotors des machines sont dimensionnés à partir de la résistance des matériaux : il s’agit d’avoir un rayon minimal de l’arbre pouvant supporter le couple nominal. </a:t>
            </a:r>
          </a:p>
          <a:p>
            <a:pPr algn="just">
              <a:buClr>
                <a:srgbClr val="FF3300"/>
              </a:buClr>
              <a:buFont typeface="Wingdings" pitchFamily="2" charset="2"/>
              <a:buChar char="§"/>
            </a:pPr>
            <a:endParaRPr lang="fr-FR" dirty="0">
              <a:solidFill>
                <a:schemeClr val="hlink"/>
              </a:solidFill>
            </a:endParaRPr>
          </a:p>
          <a:p>
            <a:pPr algn="just">
              <a:buClr>
                <a:srgbClr val="FF3300"/>
              </a:buClr>
              <a:buFont typeface="Wingdings" pitchFamily="2" charset="2"/>
              <a:buChar char="§"/>
            </a:pPr>
            <a:r>
              <a:rPr lang="fr-FR" dirty="0">
                <a:solidFill>
                  <a:schemeClr val="hlink"/>
                </a:solidFill>
              </a:rPr>
              <a:t>L’étude du comportement dynamique en torsion est ensuite effectuée, il s’agit d’éviter un fonctionnement dans une plage</a:t>
            </a:r>
          </a:p>
          <a:p>
            <a:pPr algn="just">
              <a:buClr>
                <a:srgbClr val="FF3300"/>
              </a:buClr>
              <a:buFont typeface="Wingdings" pitchFamily="2" charset="2"/>
              <a:buChar char="§"/>
            </a:pPr>
            <a:r>
              <a:rPr lang="fr-FR" dirty="0">
                <a:solidFill>
                  <a:schemeClr val="hlink"/>
                </a:solidFill>
              </a:rPr>
              <a:t>de vitesse comportant une ou des vitesses critiques.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24643" name="Rectangle 3"/>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a:t>
            </a:r>
            <a:r>
              <a:rPr lang="fr-FR" altLang="zh-CN" sz="2000" b="1">
                <a:solidFill>
                  <a:schemeClr val="accent2"/>
                </a:solidFill>
                <a:ea typeface="宋体" pitchFamily="2" charset="-122"/>
              </a:rPr>
              <a:t>Introduction à la dynamique des rotors</a:t>
            </a:r>
            <a:endParaRPr lang="fr-FR" sz="2000" b="1">
              <a:solidFill>
                <a:schemeClr val="accent2"/>
              </a:solidFill>
            </a:endParaRPr>
          </a:p>
        </p:txBody>
      </p:sp>
      <p:sp>
        <p:nvSpPr>
          <p:cNvPr id="624644"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24645" name="Rectangle 5"/>
          <p:cNvSpPr>
            <a:spLocks noChangeArrowheads="1"/>
          </p:cNvSpPr>
          <p:nvPr/>
        </p:nvSpPr>
        <p:spPr bwMode="auto">
          <a:xfrm>
            <a:off x="123825" y="620713"/>
            <a:ext cx="8748713" cy="457200"/>
          </a:xfrm>
          <a:prstGeom prst="rect">
            <a:avLst/>
          </a:prstGeom>
          <a:noFill/>
          <a:ln w="9525" algn="ctr">
            <a:noFill/>
            <a:miter lim="800000"/>
            <a:headEnd/>
            <a:tailEnd/>
          </a:ln>
          <a:effectLst/>
        </p:spPr>
        <p:txBody>
          <a:bodyPr>
            <a:spAutoFit/>
          </a:bodyPr>
          <a:lstStyle/>
          <a:p>
            <a:pPr algn="l"/>
            <a:r>
              <a:rPr lang="fr-FR" b="1">
                <a:solidFill>
                  <a:srgbClr val="FF0000"/>
                </a:solidFill>
              </a:rPr>
              <a:t>Détermination des caractéristiques des éléments de rotor</a:t>
            </a:r>
          </a:p>
        </p:txBody>
      </p:sp>
      <p:sp>
        <p:nvSpPr>
          <p:cNvPr id="624646" name="Text Box 6"/>
          <p:cNvSpPr txBox="1">
            <a:spLocks noChangeArrowheads="1"/>
          </p:cNvSpPr>
          <p:nvPr/>
        </p:nvSpPr>
        <p:spPr bwMode="auto">
          <a:xfrm>
            <a:off x="0" y="1125538"/>
            <a:ext cx="9144000" cy="5203825"/>
          </a:xfrm>
          <a:prstGeom prst="rect">
            <a:avLst/>
          </a:prstGeom>
          <a:noFill/>
          <a:ln w="9525" algn="ctr">
            <a:noFill/>
            <a:miter lim="800000"/>
            <a:headEnd/>
            <a:tailEnd/>
          </a:ln>
          <a:effectLst/>
        </p:spPr>
        <p:txBody>
          <a:bodyPr>
            <a:spAutoFit/>
          </a:bodyPr>
          <a:lstStyle/>
          <a:p>
            <a:pPr algn="l"/>
            <a:r>
              <a:rPr lang="fr-FR">
                <a:solidFill>
                  <a:schemeClr val="hlink"/>
                </a:solidFill>
              </a:rPr>
              <a:t>Les éléments de base d’un rotor sont : </a:t>
            </a:r>
            <a:r>
              <a:rPr lang="fr-FR" b="1" u="sng">
                <a:solidFill>
                  <a:schemeClr val="hlink"/>
                </a:solidFill>
              </a:rPr>
              <a:t>disque, arbre et palier</a:t>
            </a:r>
            <a:r>
              <a:rPr lang="fr-FR">
                <a:solidFill>
                  <a:schemeClr val="hlink"/>
                </a:solidFill>
              </a:rPr>
              <a:t>. Le</a:t>
            </a:r>
          </a:p>
          <a:p>
            <a:pPr algn="l"/>
            <a:r>
              <a:rPr lang="fr-FR">
                <a:solidFill>
                  <a:schemeClr val="hlink"/>
                </a:solidFill>
              </a:rPr>
              <a:t>balourd qui ne peut pas être complètement évité doit aussi être pris en compte. Les expressions de l’énergie cinétique sont nécessaires pour caractériser disque, arbre et balourd. </a:t>
            </a:r>
          </a:p>
          <a:p>
            <a:pPr algn="l"/>
            <a:endParaRPr lang="fr-FR">
              <a:solidFill>
                <a:schemeClr val="hlink"/>
              </a:solidFill>
            </a:endParaRPr>
          </a:p>
          <a:p>
            <a:pPr algn="l"/>
            <a:r>
              <a:rPr lang="fr-FR">
                <a:solidFill>
                  <a:schemeClr val="hlink"/>
                </a:solidFill>
              </a:rPr>
              <a:t>L’énergie de déformation est nécessaire pour caractériser l’arbre. L’expression du travail virtuel des forces dues aux paliers permet de déterminer les forces généralisées</a:t>
            </a:r>
            <a:r>
              <a:rPr lang="fr-FR"/>
              <a:t>. </a:t>
            </a:r>
          </a:p>
          <a:p>
            <a:pPr algn="l"/>
            <a:endParaRPr lang="fr-FR"/>
          </a:p>
          <a:p>
            <a:pPr algn="l"/>
            <a:r>
              <a:rPr lang="fr-FR">
                <a:solidFill>
                  <a:srgbClr val="3366FF"/>
                </a:solidFill>
              </a:rPr>
              <a:t>Les équations générales du mouvement d’un rotor sont obtenues à partir des étapes suivantes</a:t>
            </a:r>
            <a:r>
              <a:rPr lang="fr-FR"/>
              <a:t> :</a:t>
            </a:r>
          </a:p>
          <a:p>
            <a:pPr algn="l"/>
            <a:r>
              <a:rPr lang="fr-FR"/>
              <a:t>• </a:t>
            </a:r>
            <a:r>
              <a:rPr lang="fr-FR">
                <a:solidFill>
                  <a:schemeClr val="accent2"/>
                </a:solidFill>
              </a:rPr>
              <a:t>l’</a:t>
            </a:r>
            <a:r>
              <a:rPr lang="fr-FR" b="1">
                <a:solidFill>
                  <a:schemeClr val="accent2"/>
                </a:solidFill>
              </a:rPr>
              <a:t>énergie cinétique </a:t>
            </a:r>
            <a:r>
              <a:rPr lang="fr-FR" b="1" i="1">
                <a:solidFill>
                  <a:schemeClr val="accent2"/>
                </a:solidFill>
              </a:rPr>
              <a:t>T</a:t>
            </a:r>
            <a:r>
              <a:rPr lang="fr-FR">
                <a:solidFill>
                  <a:schemeClr val="accent2"/>
                </a:solidFill>
              </a:rPr>
              <a:t>, l’</a:t>
            </a:r>
            <a:r>
              <a:rPr lang="fr-FR" b="1">
                <a:solidFill>
                  <a:schemeClr val="accent2"/>
                </a:solidFill>
              </a:rPr>
              <a:t>énergie de déformation </a:t>
            </a:r>
            <a:r>
              <a:rPr lang="fr-FR" b="1" i="1">
                <a:solidFill>
                  <a:schemeClr val="accent2"/>
                </a:solidFill>
              </a:rPr>
              <a:t>U</a:t>
            </a:r>
            <a:r>
              <a:rPr lang="fr-FR" i="1">
                <a:solidFill>
                  <a:schemeClr val="accent2"/>
                </a:solidFill>
              </a:rPr>
              <a:t> </a:t>
            </a:r>
            <a:r>
              <a:rPr lang="fr-FR">
                <a:solidFill>
                  <a:schemeClr val="accent2"/>
                </a:solidFill>
              </a:rPr>
              <a:t>et le </a:t>
            </a:r>
            <a:r>
              <a:rPr lang="fr-FR" b="1">
                <a:solidFill>
                  <a:schemeClr val="accent2"/>
                </a:solidFill>
              </a:rPr>
              <a:t>travail virtuel des forces extérieures δ</a:t>
            </a:r>
            <a:r>
              <a:rPr lang="fr-FR" b="1" i="1">
                <a:solidFill>
                  <a:schemeClr val="accent2"/>
                </a:solidFill>
              </a:rPr>
              <a:t>W</a:t>
            </a:r>
            <a:r>
              <a:rPr lang="fr-FR" i="1">
                <a:solidFill>
                  <a:schemeClr val="accent2"/>
                </a:solidFill>
              </a:rPr>
              <a:t> </a:t>
            </a:r>
            <a:r>
              <a:rPr lang="fr-FR">
                <a:solidFill>
                  <a:schemeClr val="accent2"/>
                </a:solidFill>
              </a:rPr>
              <a:t>sont calculés pour tous les éléments du système</a:t>
            </a:r>
            <a:r>
              <a:rPr lang="fr-F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26691" name="Rectangle 3"/>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a:t>
            </a:r>
            <a:r>
              <a:rPr lang="fr-FR" altLang="zh-CN" sz="2000" b="1">
                <a:solidFill>
                  <a:schemeClr val="accent2"/>
                </a:solidFill>
                <a:ea typeface="宋体" pitchFamily="2" charset="-122"/>
              </a:rPr>
              <a:t>Introduction à la dynamique des rotors</a:t>
            </a:r>
            <a:endParaRPr lang="fr-FR" sz="2000" b="1">
              <a:solidFill>
                <a:schemeClr val="accent2"/>
              </a:solidFill>
            </a:endParaRPr>
          </a:p>
        </p:txBody>
      </p:sp>
      <p:sp>
        <p:nvSpPr>
          <p:cNvPr id="626692" name="Line 4"/>
          <p:cNvSpPr>
            <a:spLocks noChangeShapeType="1"/>
          </p:cNvSpPr>
          <p:nvPr/>
        </p:nvSpPr>
        <p:spPr bwMode="auto">
          <a:xfrm>
            <a:off x="0" y="430213"/>
            <a:ext cx="9144000" cy="0"/>
          </a:xfrm>
          <a:prstGeom prst="line">
            <a:avLst/>
          </a:prstGeom>
          <a:noFill/>
          <a:ln w="57150" cmpd="thinThick">
            <a:solidFill>
              <a:srgbClr val="FF0000"/>
            </a:solidFill>
            <a:round/>
            <a:headEnd/>
            <a:tailEnd/>
          </a:ln>
          <a:effectLst/>
        </p:spPr>
        <p:txBody>
          <a:bodyPr/>
          <a:lstStyle/>
          <a:p>
            <a:endParaRPr lang="fr-FR"/>
          </a:p>
        </p:txBody>
      </p:sp>
      <p:sp>
        <p:nvSpPr>
          <p:cNvPr id="626693" name="Rectangle 5"/>
          <p:cNvSpPr>
            <a:spLocks noChangeArrowheads="1"/>
          </p:cNvSpPr>
          <p:nvPr/>
        </p:nvSpPr>
        <p:spPr bwMode="auto">
          <a:xfrm>
            <a:off x="0" y="2636838"/>
            <a:ext cx="7812088" cy="822325"/>
          </a:xfrm>
          <a:prstGeom prst="rect">
            <a:avLst/>
          </a:prstGeom>
          <a:noFill/>
          <a:ln w="9525" algn="ctr">
            <a:noFill/>
            <a:miter lim="800000"/>
            <a:headEnd/>
            <a:tailEnd/>
          </a:ln>
          <a:effectLst/>
        </p:spPr>
        <p:txBody>
          <a:bodyPr>
            <a:spAutoFit/>
          </a:bodyPr>
          <a:lstStyle/>
          <a:p>
            <a:pPr algn="l"/>
            <a:r>
              <a:rPr lang="fr-FR" b="1">
                <a:solidFill>
                  <a:schemeClr val="accent2"/>
                </a:solidFill>
              </a:rPr>
              <a:t>Les équations de Lagrange sont appliquées sous la forme suivante :</a:t>
            </a:r>
          </a:p>
        </p:txBody>
      </p:sp>
      <p:pic>
        <p:nvPicPr>
          <p:cNvPr id="626694" name="Picture 6"/>
          <p:cNvPicPr>
            <a:picLocks noChangeAspect="1" noChangeArrowheads="1"/>
          </p:cNvPicPr>
          <p:nvPr/>
        </p:nvPicPr>
        <p:blipFill>
          <a:blip r:embed="rId3" cstate="print"/>
          <a:srcRect/>
          <a:stretch>
            <a:fillRect/>
          </a:stretch>
        </p:blipFill>
        <p:spPr bwMode="auto">
          <a:xfrm>
            <a:off x="1476375" y="3573463"/>
            <a:ext cx="4962525" cy="1047750"/>
          </a:xfrm>
          <a:prstGeom prst="rect">
            <a:avLst/>
          </a:prstGeom>
          <a:noFill/>
        </p:spPr>
      </p:pic>
      <p:grpSp>
        <p:nvGrpSpPr>
          <p:cNvPr id="626702" name="Group 14"/>
          <p:cNvGrpSpPr>
            <a:grpSpLocks/>
          </p:cNvGrpSpPr>
          <p:nvPr/>
        </p:nvGrpSpPr>
        <p:grpSpPr bwMode="auto">
          <a:xfrm>
            <a:off x="827088" y="4697413"/>
            <a:ext cx="7345362" cy="2160587"/>
            <a:chOff x="476" y="2704"/>
            <a:chExt cx="3927" cy="1088"/>
          </a:xfrm>
        </p:grpSpPr>
        <p:pic>
          <p:nvPicPr>
            <p:cNvPr id="626696" name="Picture 8"/>
            <p:cNvPicPr>
              <a:picLocks noChangeAspect="1" noChangeArrowheads="1"/>
            </p:cNvPicPr>
            <p:nvPr/>
          </p:nvPicPr>
          <p:blipFill>
            <a:blip r:embed="rId4" cstate="print"/>
            <a:srcRect/>
            <a:stretch>
              <a:fillRect/>
            </a:stretch>
          </p:blipFill>
          <p:spPr bwMode="auto">
            <a:xfrm>
              <a:off x="476" y="2704"/>
              <a:ext cx="3588" cy="204"/>
            </a:xfrm>
            <a:prstGeom prst="rect">
              <a:avLst/>
            </a:prstGeom>
            <a:noFill/>
          </p:spPr>
        </p:pic>
        <p:pic>
          <p:nvPicPr>
            <p:cNvPr id="626697" name="Picture 9"/>
            <p:cNvPicPr>
              <a:picLocks noChangeAspect="1" noChangeArrowheads="1"/>
            </p:cNvPicPr>
            <p:nvPr/>
          </p:nvPicPr>
          <p:blipFill>
            <a:blip r:embed="rId5" cstate="print"/>
            <a:srcRect/>
            <a:stretch>
              <a:fillRect/>
            </a:stretch>
          </p:blipFill>
          <p:spPr bwMode="auto">
            <a:xfrm>
              <a:off x="748" y="2976"/>
              <a:ext cx="768" cy="228"/>
            </a:xfrm>
            <a:prstGeom prst="rect">
              <a:avLst/>
            </a:prstGeom>
            <a:noFill/>
          </p:spPr>
        </p:pic>
        <p:pic>
          <p:nvPicPr>
            <p:cNvPr id="626698" name="Picture 10"/>
            <p:cNvPicPr>
              <a:picLocks noChangeAspect="1" noChangeArrowheads="1"/>
            </p:cNvPicPr>
            <p:nvPr/>
          </p:nvPicPr>
          <p:blipFill>
            <a:blip r:embed="rId6" cstate="print"/>
            <a:srcRect/>
            <a:stretch>
              <a:fillRect/>
            </a:stretch>
          </p:blipFill>
          <p:spPr bwMode="auto">
            <a:xfrm>
              <a:off x="1565" y="3067"/>
              <a:ext cx="2838" cy="108"/>
            </a:xfrm>
            <a:prstGeom prst="rect">
              <a:avLst/>
            </a:prstGeom>
            <a:noFill/>
          </p:spPr>
        </p:pic>
        <p:pic>
          <p:nvPicPr>
            <p:cNvPr id="626699" name="Picture 11"/>
            <p:cNvPicPr>
              <a:picLocks noChangeAspect="1" noChangeArrowheads="1"/>
            </p:cNvPicPr>
            <p:nvPr/>
          </p:nvPicPr>
          <p:blipFill>
            <a:blip r:embed="rId7" cstate="print"/>
            <a:srcRect/>
            <a:stretch>
              <a:fillRect/>
            </a:stretch>
          </p:blipFill>
          <p:spPr bwMode="auto">
            <a:xfrm>
              <a:off x="793" y="3294"/>
              <a:ext cx="1236" cy="168"/>
            </a:xfrm>
            <a:prstGeom prst="rect">
              <a:avLst/>
            </a:prstGeom>
            <a:noFill/>
          </p:spPr>
        </p:pic>
        <p:pic>
          <p:nvPicPr>
            <p:cNvPr id="626700" name="Picture 12"/>
            <p:cNvPicPr>
              <a:picLocks noChangeAspect="1" noChangeArrowheads="1"/>
            </p:cNvPicPr>
            <p:nvPr/>
          </p:nvPicPr>
          <p:blipFill>
            <a:blip r:embed="rId8" cstate="print"/>
            <a:srcRect/>
            <a:stretch>
              <a:fillRect/>
            </a:stretch>
          </p:blipFill>
          <p:spPr bwMode="auto">
            <a:xfrm>
              <a:off x="2038" y="3339"/>
              <a:ext cx="822" cy="150"/>
            </a:xfrm>
            <a:prstGeom prst="rect">
              <a:avLst/>
            </a:prstGeom>
            <a:noFill/>
          </p:spPr>
        </p:pic>
        <p:pic>
          <p:nvPicPr>
            <p:cNvPr id="626701" name="Picture 13"/>
            <p:cNvPicPr>
              <a:picLocks noChangeAspect="1" noChangeArrowheads="1"/>
            </p:cNvPicPr>
            <p:nvPr/>
          </p:nvPicPr>
          <p:blipFill>
            <a:blip r:embed="rId9" cstate="print"/>
            <a:srcRect/>
            <a:stretch>
              <a:fillRect/>
            </a:stretch>
          </p:blipFill>
          <p:spPr bwMode="auto">
            <a:xfrm>
              <a:off x="793" y="3612"/>
              <a:ext cx="3084" cy="180"/>
            </a:xfrm>
            <a:prstGeom prst="rect">
              <a:avLst/>
            </a:prstGeom>
            <a:noFill/>
          </p:spPr>
        </p:pic>
      </p:grpSp>
      <p:pic>
        <p:nvPicPr>
          <p:cNvPr id="626703" name="Picture 15"/>
          <p:cNvPicPr>
            <a:picLocks noChangeAspect="1" noChangeArrowheads="1"/>
          </p:cNvPicPr>
          <p:nvPr/>
        </p:nvPicPr>
        <p:blipFill>
          <a:blip r:embed="rId10" cstate="print"/>
          <a:srcRect/>
          <a:stretch>
            <a:fillRect/>
          </a:stretch>
        </p:blipFill>
        <p:spPr bwMode="auto">
          <a:xfrm>
            <a:off x="7235825" y="3789363"/>
            <a:ext cx="863600" cy="544512"/>
          </a:xfrm>
          <a:prstGeom prst="rect">
            <a:avLst/>
          </a:prstGeom>
          <a:noFill/>
        </p:spPr>
      </p:pic>
      <p:sp>
        <p:nvSpPr>
          <p:cNvPr id="626704" name="Text Box 16"/>
          <p:cNvSpPr txBox="1">
            <a:spLocks noChangeArrowheads="1"/>
          </p:cNvSpPr>
          <p:nvPr/>
        </p:nvSpPr>
        <p:spPr bwMode="auto">
          <a:xfrm>
            <a:off x="468313" y="692150"/>
            <a:ext cx="8351837" cy="1917700"/>
          </a:xfrm>
          <a:prstGeom prst="rect">
            <a:avLst/>
          </a:prstGeom>
          <a:noFill/>
          <a:ln w="228600" cap="sq" algn="ctr">
            <a:noFill/>
            <a:miter lim="800000"/>
            <a:headEnd/>
            <a:tailEnd/>
          </a:ln>
          <a:effectLst/>
        </p:spPr>
        <p:txBody>
          <a:bodyPr>
            <a:spAutoFit/>
          </a:bodyPr>
          <a:lstStyle/>
          <a:p>
            <a:pPr algn="just"/>
            <a:r>
              <a:rPr lang="fr-FR">
                <a:solidFill>
                  <a:schemeClr val="hlink"/>
                </a:solidFill>
              </a:rPr>
              <a:t>Deux méthodes peuvent être utilisées pour déterminer les équations au mouvement: une méthode numérique est choisie : </a:t>
            </a:r>
            <a:r>
              <a:rPr lang="fr-FR">
                <a:solidFill>
                  <a:srgbClr val="FF3300"/>
                </a:solidFill>
              </a:rPr>
              <a:t>la </a:t>
            </a:r>
            <a:r>
              <a:rPr lang="fr-FR" b="1">
                <a:solidFill>
                  <a:srgbClr val="FF3300"/>
                </a:solidFill>
              </a:rPr>
              <a:t>méthode de Rayleigh-Ritz</a:t>
            </a:r>
            <a:r>
              <a:rPr lang="fr-FR" b="1">
                <a:solidFill>
                  <a:schemeClr val="hlink"/>
                </a:solidFill>
              </a:rPr>
              <a:t> </a:t>
            </a:r>
            <a:r>
              <a:rPr lang="fr-FR">
                <a:solidFill>
                  <a:schemeClr val="hlink"/>
                </a:solidFill>
              </a:rPr>
              <a:t>pour mettre en évidence les phénomènes ou </a:t>
            </a:r>
            <a:r>
              <a:rPr lang="fr-FR">
                <a:solidFill>
                  <a:srgbClr val="FF3300"/>
                </a:solidFill>
              </a:rPr>
              <a:t>la</a:t>
            </a:r>
            <a:r>
              <a:rPr lang="fr-FR" b="1">
                <a:solidFill>
                  <a:srgbClr val="FF3300"/>
                </a:solidFill>
              </a:rPr>
              <a:t>méthode des éléments finis</a:t>
            </a:r>
            <a:r>
              <a:rPr lang="fr-FR" b="1">
                <a:solidFill>
                  <a:schemeClr val="hlink"/>
                </a:solidFill>
              </a:rPr>
              <a:t> </a:t>
            </a:r>
            <a:r>
              <a:rPr lang="fr-FR">
                <a:solidFill>
                  <a:schemeClr val="hlink"/>
                </a:solidFill>
              </a:rPr>
              <a:t>pour les applications industrielles.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AutoShape 2"/>
          <p:cNvSpPr>
            <a:spLocks noChangeArrowheads="1"/>
          </p:cNvSpPr>
          <p:nvPr/>
        </p:nvSpPr>
        <p:spPr bwMode="auto">
          <a:xfrm>
            <a:off x="1549400" y="165100"/>
            <a:ext cx="46038" cy="79375"/>
          </a:xfrm>
          <a:prstGeom prst="star5">
            <a:avLst/>
          </a:prstGeom>
          <a:solidFill>
            <a:srgbClr val="6600FF"/>
          </a:solidFill>
          <a:ln w="0">
            <a:solidFill>
              <a:schemeClr val="bg1"/>
            </a:solidFill>
            <a:miter lim="800000"/>
            <a:headEnd/>
            <a:tailEnd/>
          </a:ln>
          <a:effectLst/>
        </p:spPr>
        <p:txBody>
          <a:bodyPr wrap="none" anchor="ctr"/>
          <a:lstStyle/>
          <a:p>
            <a:pPr eaLnBrk="0" hangingPunct="0"/>
            <a:endParaRPr lang="fr-CA" sz="1600">
              <a:solidFill>
                <a:schemeClr val="bg1"/>
              </a:solidFill>
              <a:latin typeface="Times" pitchFamily="18" charset="0"/>
            </a:endParaRPr>
          </a:p>
        </p:txBody>
      </p:sp>
      <p:sp>
        <p:nvSpPr>
          <p:cNvPr id="630787" name="Rectangle 3"/>
          <p:cNvSpPr>
            <a:spLocks noChangeArrowheads="1"/>
          </p:cNvSpPr>
          <p:nvPr/>
        </p:nvSpPr>
        <p:spPr bwMode="auto">
          <a:xfrm>
            <a:off x="1835150" y="47625"/>
            <a:ext cx="5584825" cy="396875"/>
          </a:xfrm>
          <a:prstGeom prst="rect">
            <a:avLst/>
          </a:prstGeom>
          <a:noFill/>
          <a:ln w="9525" algn="ctr">
            <a:noFill/>
            <a:miter lim="800000"/>
            <a:headEnd/>
            <a:tailEnd/>
          </a:ln>
          <a:effectLst/>
        </p:spPr>
        <p:txBody>
          <a:bodyPr wrap="none">
            <a:spAutoFit/>
          </a:bodyPr>
          <a:lstStyle/>
          <a:p>
            <a:pPr algn="l"/>
            <a:r>
              <a:rPr lang="fr-CA" sz="2000" b="1">
                <a:solidFill>
                  <a:schemeClr val="accent2"/>
                </a:solidFill>
              </a:rPr>
              <a:t>Ch. 1:</a:t>
            </a:r>
            <a:r>
              <a:rPr lang="fr-FR" altLang="zh-CN" sz="2000" b="1">
                <a:solidFill>
                  <a:schemeClr val="accent2"/>
                </a:solidFill>
                <a:ea typeface="宋体" pitchFamily="2" charset="-122"/>
              </a:rPr>
              <a:t>Introduction à la dynamique des rotors</a:t>
            </a:r>
            <a:endParaRPr lang="fr-FR" sz="2000" b="1">
              <a:solidFill>
                <a:schemeClr val="accent2"/>
              </a:solidFill>
            </a:endParaRPr>
          </a:p>
        </p:txBody>
      </p:sp>
      <p:sp>
        <p:nvSpPr>
          <p:cNvPr id="630788" name="Line 4"/>
          <p:cNvSpPr>
            <a:spLocks noChangeShapeType="1"/>
          </p:cNvSpPr>
          <p:nvPr/>
        </p:nvSpPr>
        <p:spPr bwMode="auto">
          <a:xfrm>
            <a:off x="0" y="404813"/>
            <a:ext cx="9144000" cy="0"/>
          </a:xfrm>
          <a:prstGeom prst="line">
            <a:avLst/>
          </a:prstGeom>
          <a:noFill/>
          <a:ln w="57150" cmpd="thinThick">
            <a:solidFill>
              <a:srgbClr val="FF0000"/>
            </a:solidFill>
            <a:round/>
            <a:headEnd/>
            <a:tailEnd/>
          </a:ln>
          <a:effectLst/>
        </p:spPr>
        <p:txBody>
          <a:bodyPr/>
          <a:lstStyle/>
          <a:p>
            <a:endParaRPr lang="fr-FR"/>
          </a:p>
        </p:txBody>
      </p:sp>
      <p:sp>
        <p:nvSpPr>
          <p:cNvPr id="630789" name="Text Box 5"/>
          <p:cNvSpPr txBox="1">
            <a:spLocks noChangeArrowheads="1"/>
          </p:cNvSpPr>
          <p:nvPr/>
        </p:nvSpPr>
        <p:spPr bwMode="auto">
          <a:xfrm>
            <a:off x="395288" y="1196975"/>
            <a:ext cx="8208962" cy="4108450"/>
          </a:xfrm>
          <a:prstGeom prst="rect">
            <a:avLst/>
          </a:prstGeom>
          <a:noFill/>
          <a:ln w="228600" cap="sq" algn="ctr">
            <a:noFill/>
            <a:miter lim="800000"/>
            <a:headEnd/>
            <a:tailEnd/>
          </a:ln>
          <a:effectLst/>
        </p:spPr>
        <p:txBody>
          <a:bodyPr>
            <a:spAutoFit/>
          </a:bodyPr>
          <a:lstStyle/>
          <a:p>
            <a:r>
              <a:rPr lang="fr-FR">
                <a:solidFill>
                  <a:schemeClr val="accent2"/>
                </a:solidFill>
              </a:rPr>
              <a:t>Le système de coordonnées </a:t>
            </a:r>
            <a:r>
              <a:rPr lang="fr-FR" i="1">
                <a:solidFill>
                  <a:schemeClr val="accent2"/>
                </a:solidFill>
              </a:rPr>
              <a:t>xyz </a:t>
            </a:r>
            <a:r>
              <a:rPr lang="fr-FR">
                <a:solidFill>
                  <a:schemeClr val="accent2"/>
                </a:solidFill>
              </a:rPr>
              <a:t>est relié au système</a:t>
            </a:r>
          </a:p>
          <a:p>
            <a:r>
              <a:rPr lang="fr-FR">
                <a:solidFill>
                  <a:schemeClr val="accent2"/>
                </a:solidFill>
              </a:rPr>
              <a:t>de coordonnées </a:t>
            </a:r>
            <a:r>
              <a:rPr lang="fr-FR" i="1">
                <a:solidFill>
                  <a:schemeClr val="accent2"/>
                </a:solidFill>
              </a:rPr>
              <a:t>XYZ </a:t>
            </a:r>
            <a:r>
              <a:rPr lang="fr-FR" b="1" u="sng">
                <a:solidFill>
                  <a:srgbClr val="3366FF"/>
                </a:solidFill>
              </a:rPr>
              <a:t>par l’intermédiaire des angles ψ, θ, φ.</a:t>
            </a:r>
            <a:r>
              <a:rPr lang="fr-FR">
                <a:solidFill>
                  <a:schemeClr val="accent2"/>
                </a:solidFill>
              </a:rPr>
              <a:t> </a:t>
            </a:r>
          </a:p>
          <a:p>
            <a:endParaRPr lang="fr-FR">
              <a:solidFill>
                <a:schemeClr val="accent2"/>
              </a:solidFill>
            </a:endParaRPr>
          </a:p>
          <a:p>
            <a:pPr algn="just"/>
            <a:r>
              <a:rPr lang="fr-FR">
                <a:solidFill>
                  <a:schemeClr val="accent2"/>
                </a:solidFill>
              </a:rPr>
              <a:t>Pour déterminer la position du disque, on tourne initialement: </a:t>
            </a:r>
          </a:p>
          <a:p>
            <a:pPr algn="just"/>
            <a:endParaRPr lang="fr-FR">
              <a:solidFill>
                <a:schemeClr val="accent2"/>
              </a:solidFill>
            </a:endParaRPr>
          </a:p>
          <a:p>
            <a:pPr algn="just">
              <a:buClr>
                <a:srgbClr val="FF3300"/>
              </a:buClr>
              <a:buFont typeface="Wingdings" pitchFamily="2" charset="2"/>
              <a:buChar char="q"/>
            </a:pPr>
            <a:r>
              <a:rPr lang="fr-FR">
                <a:solidFill>
                  <a:schemeClr val="accent2"/>
                </a:solidFill>
              </a:rPr>
              <a:t>   d’un angle </a:t>
            </a:r>
            <a:r>
              <a:rPr lang="fr-FR" b="1" u="sng">
                <a:solidFill>
                  <a:srgbClr val="3366FF"/>
                </a:solidFill>
              </a:rPr>
              <a:t>ψ</a:t>
            </a:r>
            <a:r>
              <a:rPr lang="fr-FR" b="1">
                <a:solidFill>
                  <a:srgbClr val="3366FF"/>
                </a:solidFill>
              </a:rPr>
              <a:t> (</a:t>
            </a:r>
            <a:r>
              <a:rPr lang="fr-FR" sz="2000" b="1"/>
              <a:t>Psi</a:t>
            </a:r>
            <a:r>
              <a:rPr lang="fr-FR"/>
              <a:t> </a:t>
            </a:r>
            <a:r>
              <a:rPr lang="fr-FR" b="1" u="sng">
                <a:solidFill>
                  <a:srgbClr val="3366FF"/>
                </a:solidFill>
              </a:rPr>
              <a:t>) autour de l’axe </a:t>
            </a:r>
            <a:r>
              <a:rPr lang="fr-FR" b="1" i="1" u="sng">
                <a:solidFill>
                  <a:srgbClr val="3366FF"/>
                </a:solidFill>
              </a:rPr>
              <a:t>Z</a:t>
            </a:r>
            <a:r>
              <a:rPr lang="fr-FR">
                <a:solidFill>
                  <a:schemeClr val="accent2"/>
                </a:solidFill>
              </a:rPr>
              <a:t>, </a:t>
            </a:r>
          </a:p>
          <a:p>
            <a:pPr algn="just">
              <a:buClr>
                <a:srgbClr val="FF3300"/>
              </a:buClr>
              <a:buFont typeface="Wingdings" pitchFamily="2" charset="2"/>
              <a:buChar char="q"/>
            </a:pPr>
            <a:r>
              <a:rPr lang="fr-FR">
                <a:solidFill>
                  <a:schemeClr val="accent2"/>
                </a:solidFill>
              </a:rPr>
              <a:t>   puis d’un angle θ </a:t>
            </a:r>
            <a:r>
              <a:rPr lang="fr-FR" u="sng">
                <a:solidFill>
                  <a:srgbClr val="3366FF"/>
                </a:solidFill>
              </a:rPr>
              <a:t>autour du nouvel axe </a:t>
            </a:r>
            <a:r>
              <a:rPr lang="fr-FR" i="1" u="sng">
                <a:solidFill>
                  <a:srgbClr val="3366FF"/>
                </a:solidFill>
              </a:rPr>
              <a:t>x</a:t>
            </a:r>
            <a:r>
              <a:rPr lang="fr-FR">
                <a:solidFill>
                  <a:schemeClr val="accent2"/>
                </a:solidFill>
              </a:rPr>
              <a:t>, </a:t>
            </a:r>
            <a:r>
              <a:rPr lang="fr-FR">
                <a:solidFill>
                  <a:srgbClr val="FF3300"/>
                </a:solidFill>
              </a:rPr>
              <a:t>noté </a:t>
            </a:r>
            <a:r>
              <a:rPr lang="fr-FR" i="1">
                <a:solidFill>
                  <a:srgbClr val="FF3300"/>
                </a:solidFill>
              </a:rPr>
              <a:t>x </a:t>
            </a:r>
            <a:r>
              <a:rPr lang="fr-FR">
                <a:solidFill>
                  <a:srgbClr val="FF3300"/>
                </a:solidFill>
              </a:rPr>
              <a:t>1</a:t>
            </a:r>
            <a:r>
              <a:rPr lang="fr-FR">
                <a:solidFill>
                  <a:schemeClr val="accent2"/>
                </a:solidFill>
              </a:rPr>
              <a:t> ;</a:t>
            </a:r>
          </a:p>
          <a:p>
            <a:pPr algn="just">
              <a:buClr>
                <a:srgbClr val="FF3300"/>
              </a:buClr>
              <a:buFont typeface="Wingdings" pitchFamily="2" charset="2"/>
              <a:buChar char="q"/>
            </a:pPr>
            <a:r>
              <a:rPr lang="fr-FR">
                <a:solidFill>
                  <a:schemeClr val="accent2"/>
                </a:solidFill>
              </a:rPr>
              <a:t>   enfin d’un angle </a:t>
            </a:r>
            <a:r>
              <a:rPr lang="fr-FR" b="1">
                <a:solidFill>
                  <a:srgbClr val="3366FF"/>
                </a:solidFill>
              </a:rPr>
              <a:t>φ</a:t>
            </a:r>
            <a:r>
              <a:rPr lang="fr-FR" sz="2000" b="1">
                <a:solidFill>
                  <a:srgbClr val="3366FF"/>
                </a:solidFill>
              </a:rPr>
              <a:t>(Phi)</a:t>
            </a:r>
            <a:r>
              <a:rPr lang="fr-FR" u="sng">
                <a:solidFill>
                  <a:srgbClr val="3366FF"/>
                </a:solidFill>
              </a:rPr>
              <a:t> autour de l’axe de rotation propre du  disque </a:t>
            </a:r>
            <a:r>
              <a:rPr lang="fr-FR" i="1" u="sng">
                <a:solidFill>
                  <a:srgbClr val="3366FF"/>
                </a:solidFill>
              </a:rPr>
              <a:t>y</a:t>
            </a:r>
            <a:r>
              <a:rPr lang="fr-FR">
                <a:solidFill>
                  <a:schemeClr val="accent2"/>
                </a:solidFill>
              </a:rPr>
              <a:t>.</a:t>
            </a:r>
          </a:p>
        </p:txBody>
      </p:sp>
      <p:sp>
        <p:nvSpPr>
          <p:cNvPr id="630790" name="Rectangle 6"/>
          <p:cNvSpPr>
            <a:spLocks noChangeArrowheads="1"/>
          </p:cNvSpPr>
          <p:nvPr/>
        </p:nvSpPr>
        <p:spPr bwMode="auto">
          <a:xfrm>
            <a:off x="0" y="620713"/>
            <a:ext cx="1809750" cy="457200"/>
          </a:xfrm>
          <a:prstGeom prst="rect">
            <a:avLst/>
          </a:prstGeom>
          <a:noFill/>
          <a:ln w="228600" cap="sq" algn="ctr">
            <a:noFill/>
            <a:miter lim="800000"/>
            <a:headEnd/>
            <a:tailEnd/>
          </a:ln>
          <a:effectLst/>
        </p:spPr>
        <p:txBody>
          <a:bodyPr wrap="none">
            <a:spAutoFit/>
          </a:bodyPr>
          <a:lstStyle/>
          <a:p>
            <a:r>
              <a:rPr lang="fr-FR" b="1">
                <a:solidFill>
                  <a:srgbClr val="FF3300"/>
                </a:solidFill>
              </a:rPr>
              <a:t>1.1 Disque: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28600" cap="sq" cmpd="sng" algn="ctr">
          <a:solidFill>
            <a:srgbClr val="FF0000">
              <a:alpha val="33333"/>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28600" cap="sq" cmpd="sng" algn="ctr">
          <a:solidFill>
            <a:srgbClr val="FF0000">
              <a:alpha val="33333"/>
            </a:srgbClr>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36465</TotalTime>
  <Words>2741</Words>
  <Application>Microsoft Office PowerPoint</Application>
  <PresentationFormat>On-screen Show (4:3)</PresentationFormat>
  <Paragraphs>325</Paragraphs>
  <Slides>54</Slides>
  <Notes>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57" baseType="lpstr">
      <vt:lpstr>Modèle par défaut</vt:lpstr>
      <vt:lpstr>Microsoft Equation 3.0</vt:lpstr>
      <vt:lpstr>Microsoft Equation 2.1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Formulation d'états</vt:lpstr>
      <vt:lpstr>Formulation d'états</vt:lpstr>
      <vt:lpstr>Formulation d'états</vt:lpstr>
      <vt:lpstr>Formulation d'états</vt:lpstr>
      <vt:lpstr>Slide 52</vt:lpstr>
      <vt:lpstr>Slide 53</vt:lpstr>
      <vt:lpstr>Slide 54</vt:lpstr>
    </vt:vector>
  </TitlesOfParts>
  <Company>ETS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 523 Chapitre 7 Les excitations arbitraires</dc:title>
  <dc:creator>Génie mécanique</dc:creator>
  <cp:lastModifiedBy>Tribo</cp:lastModifiedBy>
  <cp:revision>225</cp:revision>
  <cp:lastPrinted>2001-10-24T14:24:49Z</cp:lastPrinted>
  <dcterms:created xsi:type="dcterms:W3CDTF">2001-10-24T00:42:00Z</dcterms:created>
  <dcterms:modified xsi:type="dcterms:W3CDTF">2021-01-24T20:15:39Z</dcterms:modified>
</cp:coreProperties>
</file>