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37ECA0B-48A8-4802-9BAB-326145723792}" type="datetimeFigureOut">
              <a:rPr lang="fr-FR" smtClean="0"/>
              <a:t>02/02/2021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150985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7ECA0B-48A8-4802-9BAB-326145723792}" type="datetimeFigureOut">
              <a:rPr lang="fr-FR" smtClean="0"/>
              <a:t>02/02/2021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98019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7ECA0B-48A8-4802-9BAB-326145723792}" type="datetimeFigureOut">
              <a:rPr lang="fr-FR" smtClean="0"/>
              <a:t>02/02/2021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294379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7ECA0B-48A8-4802-9BAB-326145723792}" type="datetimeFigureOut">
              <a:rPr lang="fr-FR" smtClean="0"/>
              <a:t>02/02/2021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300792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37ECA0B-48A8-4802-9BAB-326145723792}" type="datetimeFigureOut">
              <a:rPr lang="fr-FR" smtClean="0"/>
              <a:t>02/02/2021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412784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7ECA0B-48A8-4802-9BAB-326145723792}" type="datetimeFigureOut">
              <a:rPr lang="fr-FR" smtClean="0"/>
              <a:t>02/02/2021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514250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7ECA0B-48A8-4802-9BAB-326145723792}" type="datetimeFigureOut">
              <a:rPr lang="fr-FR" smtClean="0"/>
              <a:t>02/02/2021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3840417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37ECA0B-48A8-4802-9BAB-326145723792}" type="datetimeFigureOut">
              <a:rPr lang="fr-FR" smtClean="0"/>
              <a:t>02/02/2021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24467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7ECA0B-48A8-4802-9BAB-326145723792}" type="datetimeFigureOut">
              <a:rPr lang="fr-FR" smtClean="0"/>
              <a:t>02/02/2021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49000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7ECA0B-48A8-4802-9BAB-326145723792}" type="datetimeFigureOut">
              <a:rPr lang="fr-FR" smtClean="0"/>
              <a:t>02/02/2021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62396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7ECA0B-48A8-4802-9BAB-326145723792}" type="datetimeFigureOut">
              <a:rPr lang="fr-FR" smtClean="0"/>
              <a:t>02/02/2021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4CE692-8D6D-475C-BA6E-015D5FB7BEDB}" type="slidenum">
              <a:rPr lang="fr-FR" smtClean="0"/>
              <a:t>‹N°›</a:t>
            </a:fld>
            <a:endParaRPr lang="fr-FR"/>
          </a:p>
        </p:txBody>
      </p:sp>
    </p:spTree>
    <p:extLst>
      <p:ext uri="{BB962C8B-B14F-4D97-AF65-F5344CB8AC3E}">
        <p14:creationId xmlns:p14="http://schemas.microsoft.com/office/powerpoint/2010/main" val="4248717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ECA0B-48A8-4802-9BAB-326145723792}" type="datetimeFigureOut">
              <a:rPr lang="fr-FR" smtClean="0"/>
              <a:t>02/02/2021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CE692-8D6D-475C-BA6E-015D5FB7BEDB}" type="slidenum">
              <a:rPr lang="fr-FR" smtClean="0"/>
              <a:t>‹N°›</a:t>
            </a:fld>
            <a:endParaRPr lang="fr-FR"/>
          </a:p>
        </p:txBody>
      </p:sp>
    </p:spTree>
    <p:extLst>
      <p:ext uri="{BB962C8B-B14F-4D97-AF65-F5344CB8AC3E}">
        <p14:creationId xmlns:p14="http://schemas.microsoft.com/office/powerpoint/2010/main" val="4211250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132856"/>
            <a:ext cx="7772400" cy="1470025"/>
          </a:xfrm>
        </p:spPr>
        <p:txBody>
          <a:bodyPr>
            <a:normAutofit fontScale="90000"/>
          </a:bodyPr>
          <a:lstStyle/>
          <a:p>
            <a:r>
              <a:rPr lang="ar-DZ" b="1" dirty="0">
                <a:solidFill>
                  <a:srgbClr val="0070C0"/>
                </a:solidFill>
              </a:rPr>
              <a:t/>
            </a:r>
            <a:br>
              <a:rPr lang="ar-DZ" b="1" dirty="0">
                <a:solidFill>
                  <a:srgbClr val="0070C0"/>
                </a:solidFill>
              </a:rPr>
            </a:br>
            <a:r>
              <a:rPr lang="ar-DZ" b="1" dirty="0" smtClean="0">
                <a:solidFill>
                  <a:srgbClr val="0070C0"/>
                </a:solidFill>
              </a:rPr>
              <a:t>ثالثا</a:t>
            </a:r>
            <a:r>
              <a:rPr lang="ar-DZ" b="1" dirty="0">
                <a:solidFill>
                  <a:srgbClr val="0070C0"/>
                </a:solidFill>
              </a:rPr>
              <a:t>: </a:t>
            </a:r>
            <a:r>
              <a:rPr lang="ar-DZ" b="1" dirty="0" smtClean="0">
                <a:solidFill>
                  <a:srgbClr val="0070C0"/>
                </a:solidFill>
              </a:rPr>
              <a:t>مظاهر </a:t>
            </a:r>
            <a:r>
              <a:rPr lang="ar-DZ" b="1" dirty="0">
                <a:solidFill>
                  <a:srgbClr val="0070C0"/>
                </a:solidFill>
              </a:rPr>
              <a:t>الفساد</a:t>
            </a:r>
            <a:r>
              <a:rPr lang="fr-FR" dirty="0">
                <a:solidFill>
                  <a:srgbClr val="0070C0"/>
                </a:solidFill>
              </a:rPr>
              <a:t/>
            </a:r>
            <a:br>
              <a:rPr lang="fr-FR" dirty="0">
                <a:solidFill>
                  <a:srgbClr val="0070C0"/>
                </a:solidFill>
              </a:rPr>
            </a:br>
            <a:r>
              <a:rPr lang="ar-DZ" b="1" dirty="0">
                <a:solidFill>
                  <a:srgbClr val="0070C0"/>
                </a:solidFill>
              </a:rPr>
              <a:t>رابعا: </a:t>
            </a:r>
            <a:r>
              <a:rPr lang="ar-DZ" b="1" dirty="0" smtClean="0">
                <a:solidFill>
                  <a:srgbClr val="0070C0"/>
                </a:solidFill>
              </a:rPr>
              <a:t>سمات وخصائص </a:t>
            </a:r>
            <a:r>
              <a:rPr lang="ar-DZ" b="1" dirty="0">
                <a:solidFill>
                  <a:srgbClr val="0070C0"/>
                </a:solidFill>
              </a:rPr>
              <a:t>الفساد</a:t>
            </a:r>
            <a:endParaRPr lang="fr-FR" b="1" dirty="0">
              <a:solidFill>
                <a:srgbClr val="0070C0"/>
              </a:solidFill>
            </a:endParaRPr>
          </a:p>
        </p:txBody>
      </p:sp>
    </p:spTree>
    <p:extLst>
      <p:ext uri="{BB962C8B-B14F-4D97-AF65-F5344CB8AC3E}">
        <p14:creationId xmlns:p14="http://schemas.microsoft.com/office/powerpoint/2010/main" val="3764090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a:solidFill>
            <a:schemeClr val="accent5">
              <a:lumMod val="20000"/>
              <a:lumOff val="80000"/>
            </a:schemeClr>
          </a:solidFill>
        </p:spPr>
        <p:txBody>
          <a:bodyPr>
            <a:normAutofit fontScale="85000" lnSpcReduction="20000"/>
          </a:bodyPr>
          <a:lstStyle/>
          <a:p>
            <a:pPr marL="0" indent="0" algn="just" rtl="1">
              <a:buNone/>
            </a:pPr>
            <a:r>
              <a:rPr lang="ar-DZ" dirty="0" smtClean="0"/>
              <a:t>   إن </a:t>
            </a:r>
            <a:r>
              <a:rPr lang="ar-DZ" dirty="0"/>
              <a:t>للفساد مظاهر متعددة ومتنوعة من الصعوبة بما كان الإحاطة بها أو حصرها، على اعتبار أنها تتميز بالديناميكية والتغيير المرتبطين بمواكبة ما يحدث في العالم –البيئة المحيطة- من تغير وتطور.  لذلك سنقتصر في هذا السياق على أبرز وأكثر مظاهر الفساد انتشار وهي: </a:t>
            </a:r>
            <a:endParaRPr lang="fr-FR" dirty="0"/>
          </a:p>
          <a:p>
            <a:pPr algn="just" rtl="1"/>
            <a:r>
              <a:rPr lang="ar-DZ" dirty="0"/>
              <a:t> </a:t>
            </a:r>
            <a:r>
              <a:rPr lang="ar-DZ" b="1" u="sng" dirty="0"/>
              <a:t>الرشوة</a:t>
            </a:r>
            <a:r>
              <a:rPr lang="ar-DZ" dirty="0"/>
              <a:t>: تعد الرشوة من أهم مظاهر الفساد وأكثرها خطورة وانتشارا نظرا للانعكاسات الخطيرة التي تفرزها على جميع المستويات الاجتماعية والاقتصادية وغيرها. وقد عرف الفقه الرشوة بأنها:" اتجار الموظف العام بوظيفته أو استغلالها بأن يطلب أو يقبل أو يحصل على عطية أو وعد بها لأداء عمل من أعمال وظيفته أو الامتناع عنه أو الإخلال </a:t>
            </a:r>
            <a:r>
              <a:rPr lang="ar-DZ" dirty="0" smtClean="0"/>
              <a:t>بواجباته.»</a:t>
            </a:r>
          </a:p>
          <a:p>
            <a:pPr algn="just" rtl="1"/>
            <a:r>
              <a:rPr lang="ar-DZ" b="1" u="sng" dirty="0"/>
              <a:t>استغلال النفوذ:</a:t>
            </a:r>
            <a:r>
              <a:rPr lang="ar-DZ" dirty="0"/>
              <a:t>  ويقصد به استخدام النفوذ أيًّا كان مصدره لدى جهة عامة أو خاصة للحصول على منفعة مادية أو معنوية أو أيّ غاية معينة لمصلحة الفاعل أو لغيره ويستوي أن يكون مصدر النفوذ سياسيا أو وظيفيا أو اجتماعيا أو اقتصاديا، كما أن استغلال النفوذ قد يكون حقيقيا أو قد يكون </a:t>
            </a:r>
            <a:r>
              <a:rPr lang="ar-DZ" dirty="0" smtClean="0"/>
              <a:t>مزعوما.</a:t>
            </a:r>
            <a:endParaRPr lang="fr-FR" dirty="0">
              <a:solidFill>
                <a:schemeClr val="accent3">
                  <a:lumMod val="50000"/>
                </a:schemeClr>
              </a:solidFill>
            </a:endParaRPr>
          </a:p>
        </p:txBody>
      </p:sp>
    </p:spTree>
    <p:extLst>
      <p:ext uri="{BB962C8B-B14F-4D97-AF65-F5344CB8AC3E}">
        <p14:creationId xmlns:p14="http://schemas.microsoft.com/office/powerpoint/2010/main" val="721294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20680"/>
          </a:xfrm>
          <a:solidFill>
            <a:schemeClr val="accent6">
              <a:lumMod val="20000"/>
              <a:lumOff val="80000"/>
            </a:schemeClr>
          </a:solidFill>
        </p:spPr>
        <p:txBody>
          <a:bodyPr>
            <a:normAutofit fontScale="92500" lnSpcReduction="10000"/>
          </a:bodyPr>
          <a:lstStyle/>
          <a:p>
            <a:pPr marL="0" indent="0" algn="just" rtl="1">
              <a:buNone/>
            </a:pPr>
            <a:r>
              <a:rPr lang="ar-DZ" dirty="0" smtClean="0"/>
              <a:t>   </a:t>
            </a:r>
            <a:r>
              <a:rPr lang="ar-DZ" b="1" u="sng" dirty="0"/>
              <a:t>الاختلاس:</a:t>
            </a:r>
            <a:r>
              <a:rPr lang="ar-DZ" b="1" dirty="0"/>
              <a:t> </a:t>
            </a:r>
            <a:r>
              <a:rPr lang="ar-DZ" dirty="0"/>
              <a:t>ترتبط هذه الجريمة بصورة وثيقة بأمانة الوظيفة إذ أن الموظف الذي تأتمنه جهة عمله على أموالها التي تكون تحت تصرفه بحكم وظيفته لا يراعي الأمانة فيعبث بها ويختلسها لحسابه </a:t>
            </a:r>
            <a:r>
              <a:rPr lang="ar-DZ" dirty="0" smtClean="0"/>
              <a:t>الخاص. </a:t>
            </a:r>
            <a:r>
              <a:rPr lang="ar-DZ" dirty="0"/>
              <a:t>وبذلك فإن الاختلاس هو خيانة الموظف للأمانة المادية التي في عهدته، ويختلف الاختلاس عن السرقة كون الأخيرة هي الاستحواذ غير المشروع من قبل الموظف على أموال وأشياء في عهدة الآخرين وليس في </a:t>
            </a:r>
            <a:r>
              <a:rPr lang="ar-DZ" dirty="0" smtClean="0"/>
              <a:t>عهدته.</a:t>
            </a:r>
          </a:p>
          <a:p>
            <a:pPr marL="0" indent="0" algn="just" rtl="1">
              <a:buNone/>
            </a:pPr>
            <a:r>
              <a:rPr lang="ar-DZ" b="1" u="sng" dirty="0"/>
              <a:t>الإثراء غير المشروع</a:t>
            </a:r>
            <a:r>
              <a:rPr lang="ar-DZ" b="1" dirty="0"/>
              <a:t>:</a:t>
            </a:r>
            <a:r>
              <a:rPr lang="ar-DZ" dirty="0"/>
              <a:t> وهي الجريمة التي يعجز الموظف فيها عن تقديم تبرير عن الزيادة الحاصلة في ذمته المالية مقارنة </a:t>
            </a:r>
            <a:r>
              <a:rPr lang="ar-DZ" dirty="0" err="1"/>
              <a:t>بمداخليه</a:t>
            </a:r>
            <a:r>
              <a:rPr lang="ar-DZ" dirty="0"/>
              <a:t> معلومة المصدر من مرتب أو أملاك آلت إليه من إرث أو </a:t>
            </a:r>
            <a:r>
              <a:rPr lang="ar-DZ" dirty="0" smtClean="0"/>
              <a:t>هبة. </a:t>
            </a:r>
            <a:r>
              <a:rPr lang="ar-DZ" dirty="0"/>
              <a:t>والإثراء غير المشروع الذي يرتكبه الموظف أو القائم بخدمة عامة يسيء إلى مسار الإدارة ويضعف ثقة المواطن بالدولة ويعود بالضرر على الاقتصاد كما يسهم في إشاعة الفساد.</a:t>
            </a:r>
            <a:endParaRPr lang="fr-FR" dirty="0"/>
          </a:p>
        </p:txBody>
      </p:sp>
    </p:spTree>
    <p:extLst>
      <p:ext uri="{BB962C8B-B14F-4D97-AF65-F5344CB8AC3E}">
        <p14:creationId xmlns:p14="http://schemas.microsoft.com/office/powerpoint/2010/main" val="127238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57200" y="333375"/>
            <a:ext cx="8229600" cy="5792788"/>
          </a:xfrm>
          <a:solidFill>
            <a:schemeClr val="accent5">
              <a:lumMod val="20000"/>
              <a:lumOff val="80000"/>
            </a:schemeClr>
          </a:solidFill>
        </p:spPr>
        <p:txBody>
          <a:bodyPr>
            <a:normAutofit fontScale="92500" lnSpcReduction="20000"/>
          </a:bodyPr>
          <a:lstStyle/>
          <a:p>
            <a:pPr marL="0" indent="0" algn="just" rtl="1">
              <a:buNone/>
            </a:pPr>
            <a:r>
              <a:rPr lang="ar-DZ" dirty="0" smtClean="0"/>
              <a:t>   </a:t>
            </a:r>
            <a:r>
              <a:rPr lang="ar-DZ" b="1" u="sng" dirty="0"/>
              <a:t>المحاباة والمحسوبية:</a:t>
            </a:r>
            <a:r>
              <a:rPr lang="ar-DZ" dirty="0"/>
              <a:t>  تعتبر المحاباة والمحسوبية من أسوأ مظاهر الفساد فهي تنجم عن استغلال السلطة للاستفادة الشخصية لمصلحة الفرد والمقربين منه دون وجه حق، من خلال إعطاء حق من يستحق لمن لا يستحق وأساس التمييز هنا هو الصلة إما لقرابة أو حزب أو قبيلة أو </a:t>
            </a:r>
            <a:r>
              <a:rPr lang="ar-DZ" dirty="0" smtClean="0"/>
              <a:t>طائفة. </a:t>
            </a:r>
            <a:r>
              <a:rPr lang="ar-DZ" dirty="0"/>
              <a:t>ويترتب عن ظاهرتي المحاباة والمحسوبية عموما شغل الوظائف العامة من طرف أشخاص غير مؤهلين بما يؤدي إلى انخفاض كفاءة الإدارة في تقديم الخدمات وزيادة الإنتاج. </a:t>
            </a:r>
            <a:endParaRPr lang="ar-DZ" dirty="0" smtClean="0"/>
          </a:p>
          <a:p>
            <a:pPr marL="0" indent="0" algn="just" rtl="1">
              <a:buNone/>
            </a:pPr>
            <a:r>
              <a:rPr lang="ar-DZ" b="1" u="sng" dirty="0"/>
              <a:t>الابتزاز والتزوير: </a:t>
            </a:r>
            <a:r>
              <a:rPr lang="ar-DZ" dirty="0"/>
              <a:t>فالابتزاز هو الضغط الذي يباشره الشخص على إرادة شخص آخر لحمله على ارتكاب فعل أو جريمة </a:t>
            </a:r>
            <a:r>
              <a:rPr lang="ar-DZ" dirty="0" smtClean="0"/>
              <a:t>معينة. </a:t>
            </a:r>
            <a:r>
              <a:rPr lang="ar-DZ" dirty="0"/>
              <a:t>أو هو الحصول على أموال أو خدمات معينة يطلبها الموظف الفاسد من الأفراد بهدف تسوية وقضاء حوائجهم. أمّا التزوير فيعني تغيير الحقيقة أي تغيير واقعة مع العلم بأنها تخالف الحقيقة، فهو يشمل كل طريقة يستعملها شخص ليغش بها شخصا </a:t>
            </a:r>
            <a:r>
              <a:rPr lang="ar-DZ" dirty="0" smtClean="0"/>
              <a:t>آخر.</a:t>
            </a:r>
            <a:endParaRPr lang="fr-FR" dirty="0">
              <a:solidFill>
                <a:schemeClr val="accent2">
                  <a:lumMod val="75000"/>
                </a:schemeClr>
              </a:solidFill>
            </a:endParaRPr>
          </a:p>
        </p:txBody>
      </p:sp>
    </p:spTree>
    <p:extLst>
      <p:ext uri="{BB962C8B-B14F-4D97-AF65-F5344CB8AC3E}">
        <p14:creationId xmlns:p14="http://schemas.microsoft.com/office/powerpoint/2010/main" val="250195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a:solidFill>
            <a:srgbClr val="FFFF00"/>
          </a:solidFill>
        </p:spPr>
        <p:txBody>
          <a:bodyPr>
            <a:normAutofit fontScale="92500" lnSpcReduction="20000"/>
          </a:bodyPr>
          <a:lstStyle/>
          <a:p>
            <a:pPr marL="0" indent="0" algn="just" rtl="1">
              <a:buNone/>
            </a:pPr>
            <a:r>
              <a:rPr lang="ar-DZ" b="1" u="sng" dirty="0"/>
              <a:t>إفشاء السر المهني:</a:t>
            </a:r>
            <a:r>
              <a:rPr lang="ar-DZ" dirty="0"/>
              <a:t> ويقصد به عدم المحافظة على الأسرار الوظيفية وما تتضمنه من معلومات وبيانات ووثائق، حيث أتيح للموظف بحكم منصبه ووظيفته الاطلاع عليها ولم يكن بمقدوره تحقيق ذلك لولا المركز الوظيفي الذي يشغله، وعموما تهدف المحافظة على السر الوظيفي إلى </a:t>
            </a:r>
            <a:r>
              <a:rPr lang="ar-DZ" dirty="0" smtClean="0"/>
              <a:t>تحقيق:</a:t>
            </a:r>
          </a:p>
          <a:p>
            <a:pPr lvl="0" algn="just" rtl="1"/>
            <a:r>
              <a:rPr lang="ar-DZ" dirty="0"/>
              <a:t>المحافظة على المصلحة العامة من خطورة إفشاء الأسرار أو نشر معلومات قد تلحق الضرر بمصالح المنظمة.</a:t>
            </a:r>
            <a:endParaRPr lang="fr-FR" dirty="0"/>
          </a:p>
          <a:p>
            <a:pPr lvl="0" algn="just" rtl="1"/>
            <a:r>
              <a:rPr lang="ar-DZ" dirty="0"/>
              <a:t>المحافظة على المصلحة الخاصة بالمواطن خاصة تلك الأسرار التي من شأنها إلحاق الأذى به والإساءة إلى سمعته والتشهير به. </a:t>
            </a:r>
            <a:endParaRPr lang="ar-DZ" dirty="0" smtClean="0"/>
          </a:p>
          <a:p>
            <a:pPr lvl="0" algn="just" rtl="1"/>
            <a:r>
              <a:rPr lang="ar-DZ" b="1" u="sng" dirty="0"/>
              <a:t>غسيل وتبيض الأموال:  </a:t>
            </a:r>
            <a:r>
              <a:rPr lang="ar-DZ" dirty="0"/>
              <a:t>تعتبر جريمة غسل الأموال من أشهر مظاهر الفساد وممارساته الشائعة على مستوى العالم أجمع. ومن أبرز التعريفات التي قدمت لهذه الجريمة هي أنها:" أي عملية من شأنها إخفاء المصدر غير المشروع الذي اكتسبت من </a:t>
            </a:r>
            <a:r>
              <a:rPr lang="ar-DZ" dirty="0" smtClean="0"/>
              <a:t>الأموال.»</a:t>
            </a:r>
            <a:endParaRPr lang="fr-FR" dirty="0"/>
          </a:p>
          <a:p>
            <a:pPr marL="0" indent="0" algn="just" rtl="1">
              <a:buNone/>
            </a:pPr>
            <a:endParaRPr lang="fr-FR" dirty="0">
              <a:solidFill>
                <a:schemeClr val="accent4">
                  <a:lumMod val="75000"/>
                </a:schemeClr>
              </a:solidFill>
            </a:endParaRPr>
          </a:p>
        </p:txBody>
      </p:sp>
    </p:spTree>
    <p:extLst>
      <p:ext uri="{BB962C8B-B14F-4D97-AF65-F5344CB8AC3E}">
        <p14:creationId xmlns:p14="http://schemas.microsoft.com/office/powerpoint/2010/main" val="1655061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92688"/>
          </a:xfrm>
          <a:solidFill>
            <a:schemeClr val="accent5">
              <a:lumMod val="40000"/>
              <a:lumOff val="60000"/>
            </a:schemeClr>
          </a:solidFill>
        </p:spPr>
        <p:txBody>
          <a:bodyPr>
            <a:normAutofit fontScale="70000" lnSpcReduction="20000"/>
          </a:bodyPr>
          <a:lstStyle/>
          <a:p>
            <a:pPr marL="0" lvl="0" indent="0" algn="just" rtl="1">
              <a:buNone/>
            </a:pPr>
            <a:r>
              <a:rPr lang="ar-DZ" b="1" dirty="0" smtClean="0"/>
              <a:t>رابعا: سمات </a:t>
            </a:r>
            <a:r>
              <a:rPr lang="ar-DZ" b="1" dirty="0"/>
              <a:t>وخصائص </a:t>
            </a:r>
            <a:r>
              <a:rPr lang="ar-DZ" b="1" dirty="0" smtClean="0"/>
              <a:t>الفساد</a:t>
            </a:r>
          </a:p>
          <a:p>
            <a:pPr algn="just" rtl="1"/>
            <a:r>
              <a:rPr lang="ar-DZ" dirty="0"/>
              <a:t>للفساد بصفة عامة جملة من السمات والخصائص يمكن إجمالها كالتالي:</a:t>
            </a:r>
            <a:endParaRPr lang="fr-FR" dirty="0"/>
          </a:p>
          <a:p>
            <a:pPr algn="just" rtl="1"/>
            <a:r>
              <a:rPr lang="ar-DZ" dirty="0"/>
              <a:t>السرية التامة في ممارسة الفساد، فأعمال الفساد عموما تتسم بالسرية وعدم البوح بها وذاك لما تتضمنه من ممارسات غير مشروعة من جهة القانون أو المجتمع أو الاثنين </a:t>
            </a:r>
            <a:r>
              <a:rPr lang="ar-DZ" dirty="0" smtClean="0"/>
              <a:t>معا. </a:t>
            </a:r>
            <a:r>
              <a:rPr lang="ar-DZ" dirty="0"/>
              <a:t>ما يشكل تحديات جمة تواجهها الأجهزة الرقابية خاصة في الدول النامية لكشف هذه الأعمال غير المشروعة</a:t>
            </a:r>
            <a:r>
              <a:rPr lang="ar-DZ" dirty="0" smtClean="0"/>
              <a:t>.</a:t>
            </a:r>
          </a:p>
          <a:p>
            <a:pPr algn="just" rtl="1"/>
            <a:r>
              <a:rPr lang="ar-DZ" dirty="0"/>
              <a:t>عادة ما يشترك في ممارسة فعل الفساد أكثر من طرف بحيث يجسد ذلك نوعا من تبادل المنافع </a:t>
            </a:r>
            <a:r>
              <a:rPr lang="ar-DZ" dirty="0" smtClean="0"/>
              <a:t>بينهم. </a:t>
            </a:r>
            <a:r>
              <a:rPr lang="ar-DZ" dirty="0"/>
              <a:t>فالفساد هو عبارة عن اتفاق صانع القرار والمؤثر بتكيفه مع إرادة أولئك الذين يحتاجون إلى قرارات محددة تخدم مصالحهم الفردية أولا </a:t>
            </a:r>
            <a:r>
              <a:rPr lang="ar-DZ" dirty="0" smtClean="0"/>
              <a:t>وأخيرا.</a:t>
            </a:r>
          </a:p>
          <a:p>
            <a:pPr lvl="0" algn="just" rtl="1"/>
            <a:r>
              <a:rPr lang="ar-DZ" dirty="0"/>
              <a:t>يتميز الفساد بميزة سرعة الانتشار خاصة إذا وجد البيئة المناسبة لذلك، فهي سمة عالمية على اعتبار أن الفساد قابل للانتقال من دولة لأخرى خاصة في ظل العولمة واقتصاد السوق المفتوحة.</a:t>
            </a:r>
            <a:endParaRPr lang="fr-FR" dirty="0"/>
          </a:p>
          <a:p>
            <a:pPr algn="just" rtl="1"/>
            <a:r>
              <a:rPr lang="ar-DZ" dirty="0"/>
              <a:t>الفساد يغذي نفسه ذاتيا حتى يصبح بمرور الوقت قادرا على تجاوز الرقابة الحكومة وحتى </a:t>
            </a:r>
            <a:r>
              <a:rPr lang="ar-DZ" dirty="0" smtClean="0"/>
              <a:t>مقاومتها.</a:t>
            </a:r>
          </a:p>
          <a:p>
            <a:pPr algn="just" rtl="1"/>
            <a:r>
              <a:rPr lang="ar-DZ" dirty="0"/>
              <a:t>أن عمليات الفساد خاصة الكبيرة منها تتم عبر وسطاء مجهولين يلعبون الدور الأساسي في تسهيل عمليات </a:t>
            </a:r>
            <a:r>
              <a:rPr lang="ar-DZ" dirty="0" smtClean="0"/>
              <a:t>الفساد. </a:t>
            </a:r>
            <a:r>
              <a:rPr lang="ar-DZ" dirty="0"/>
              <a:t>ومع تقادم الزمن يصبح للفساد وكلاء محترفون يتوزعون على المناطق الجغرافية والقطاعات الحكومية ليخدم بعضها البعض بالطرق المباشرة أو من خلال </a:t>
            </a:r>
            <a:r>
              <a:rPr lang="ar-DZ" dirty="0" smtClean="0"/>
              <a:t>الوسطاء.</a:t>
            </a:r>
            <a:endParaRPr lang="fr-FR" dirty="0">
              <a:solidFill>
                <a:schemeClr val="tx1">
                  <a:lumMod val="75000"/>
                  <a:lumOff val="25000"/>
                </a:schemeClr>
              </a:solidFill>
            </a:endParaRPr>
          </a:p>
        </p:txBody>
      </p:sp>
    </p:spTree>
    <p:extLst>
      <p:ext uri="{BB962C8B-B14F-4D97-AF65-F5344CB8AC3E}">
        <p14:creationId xmlns:p14="http://schemas.microsoft.com/office/powerpoint/2010/main" val="29546986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749</Words>
  <Application>Microsoft Office PowerPoint</Application>
  <PresentationFormat>Affichage à l'écran (4:3)</PresentationFormat>
  <Paragraphs>19</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 ثالثا: مظاهر الفساد رابعا: سمات وخصائص الفساد</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أولا: مفهوم الفساد</dc:title>
  <dc:creator>LATITUDE</dc:creator>
  <cp:lastModifiedBy>LATITUDE</cp:lastModifiedBy>
  <cp:revision>7</cp:revision>
  <dcterms:created xsi:type="dcterms:W3CDTF">2020-12-21T19:15:04Z</dcterms:created>
  <dcterms:modified xsi:type="dcterms:W3CDTF">2021-02-02T13:41:46Z</dcterms:modified>
</cp:coreProperties>
</file>